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46" r:id="rId1"/>
    <p:sldMasterId id="2147483750" r:id="rId2"/>
  </p:sldMasterIdLst>
  <p:notesMasterIdLst>
    <p:notesMasterId r:id="rId68"/>
  </p:notesMasterIdLst>
  <p:sldIdLst>
    <p:sldId id="257" r:id="rId3"/>
    <p:sldId id="259" r:id="rId4"/>
    <p:sldId id="258" r:id="rId5"/>
    <p:sldId id="260" r:id="rId6"/>
    <p:sldId id="363" r:id="rId7"/>
    <p:sldId id="1789" r:id="rId8"/>
    <p:sldId id="361" r:id="rId9"/>
    <p:sldId id="364" r:id="rId10"/>
    <p:sldId id="365" r:id="rId11"/>
    <p:sldId id="362" r:id="rId12"/>
    <p:sldId id="360" r:id="rId13"/>
    <p:sldId id="366" r:id="rId14"/>
    <p:sldId id="299" r:id="rId15"/>
    <p:sldId id="313" r:id="rId16"/>
    <p:sldId id="1787" r:id="rId17"/>
    <p:sldId id="314" r:id="rId18"/>
    <p:sldId id="810" r:id="rId19"/>
    <p:sldId id="315" r:id="rId20"/>
    <p:sldId id="811" r:id="rId21"/>
    <p:sldId id="300" r:id="rId22"/>
    <p:sldId id="308" r:id="rId23"/>
    <p:sldId id="309" r:id="rId24"/>
    <p:sldId id="310" r:id="rId25"/>
    <p:sldId id="311" r:id="rId26"/>
    <p:sldId id="312" r:id="rId27"/>
    <p:sldId id="340" r:id="rId28"/>
    <p:sldId id="341" r:id="rId29"/>
    <p:sldId id="342" r:id="rId30"/>
    <p:sldId id="343" r:id="rId31"/>
    <p:sldId id="344" r:id="rId32"/>
    <p:sldId id="345" r:id="rId33"/>
    <p:sldId id="346" r:id="rId34"/>
    <p:sldId id="347" r:id="rId35"/>
    <p:sldId id="348" r:id="rId36"/>
    <p:sldId id="349" r:id="rId37"/>
    <p:sldId id="350" r:id="rId38"/>
    <p:sldId id="351" r:id="rId39"/>
    <p:sldId id="352" r:id="rId40"/>
    <p:sldId id="353" r:id="rId41"/>
    <p:sldId id="354" r:id="rId42"/>
    <p:sldId id="301" r:id="rId43"/>
    <p:sldId id="320" r:id="rId44"/>
    <p:sldId id="321" r:id="rId45"/>
    <p:sldId id="322" r:id="rId46"/>
    <p:sldId id="323" r:id="rId47"/>
    <p:sldId id="324" r:id="rId48"/>
    <p:sldId id="325" r:id="rId49"/>
    <p:sldId id="326" r:id="rId50"/>
    <p:sldId id="327" r:id="rId51"/>
    <p:sldId id="329" r:id="rId52"/>
    <p:sldId id="330" r:id="rId53"/>
    <p:sldId id="331" r:id="rId54"/>
    <p:sldId id="332" r:id="rId55"/>
    <p:sldId id="333" r:id="rId56"/>
    <p:sldId id="334" r:id="rId57"/>
    <p:sldId id="335" r:id="rId58"/>
    <p:sldId id="336" r:id="rId59"/>
    <p:sldId id="302" r:id="rId60"/>
    <p:sldId id="789" r:id="rId61"/>
    <p:sldId id="790" r:id="rId62"/>
    <p:sldId id="791" r:id="rId63"/>
    <p:sldId id="792" r:id="rId64"/>
    <p:sldId id="1788" r:id="rId65"/>
    <p:sldId id="338" r:id="rId66"/>
    <p:sldId id="298"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CDAB26-143C-4930-9C7B-4AA1212721E3}" v="92" dt="2020-01-22T04:06:30.0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44" autoAdjust="0"/>
    <p:restoredTop sz="88275" autoAdjust="0"/>
  </p:normalViewPr>
  <p:slideViewPr>
    <p:cSldViewPr snapToGrid="0">
      <p:cViewPr varScale="1">
        <p:scale>
          <a:sx n="59" d="100"/>
          <a:sy n="59" d="100"/>
        </p:scale>
        <p:origin x="87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4E2F28-1979-4B2D-A7D5-D70B09C7400B}" type="datetimeFigureOut">
              <a:rPr lang="en-AU" smtClean="0"/>
              <a:t>22/01/2020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137D91-78A3-4210-BF89-ECC7723F9147}" type="slidenum">
              <a:rPr lang="en-AU" smtClean="0"/>
              <a:t>‹#›</a:t>
            </a:fld>
            <a:endParaRPr lang="en-AU"/>
          </a:p>
        </p:txBody>
      </p:sp>
    </p:spTree>
    <p:extLst>
      <p:ext uri="{BB962C8B-B14F-4D97-AF65-F5344CB8AC3E}">
        <p14:creationId xmlns:p14="http://schemas.microsoft.com/office/powerpoint/2010/main" val="2658828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microsoft.com/azure/partners/cloud-scale-analytics"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microsoft.com/en-us/learn/modules/intro-to-data-in-azure/"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microsoft.com/en-us/learn/paths/store-data-in-azure/"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learn/modules/evolving-world-of-data/4-understand-job-responsibility"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docs.microsoft.com/en-us/learn/modules/choose-storage-approach-in-azure/3-operations-and-latency"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zure.microsoft.com/en-au/solutions/data-warehouse/"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zure.microsoft.com/en-au/solutions/data-warehouse/"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zure.microsoft.com/en-au/solutions/data-warehous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https://docs.microsoft.com/en-us/learn/modules/evolving-world-of-data/</a:t>
            </a:r>
          </a:p>
          <a:p>
            <a:endParaRPr lang="en-AU" dirty="0"/>
          </a:p>
        </p:txBody>
      </p:sp>
      <p:sp>
        <p:nvSpPr>
          <p:cNvPr id="4" name="Slide Number Placeholder 3"/>
          <p:cNvSpPr>
            <a:spLocks noGrp="1"/>
          </p:cNvSpPr>
          <p:nvPr>
            <p:ph type="sldNum" sz="quarter" idx="5"/>
          </p:nvPr>
        </p:nvSpPr>
        <p:spPr/>
        <p:txBody>
          <a:bodyPr/>
          <a:lstStyle/>
          <a:p>
            <a:fld id="{BF137D91-78A3-4210-BF89-ECC7723F9147}" type="slidenum">
              <a:rPr lang="en-AU" smtClean="0"/>
              <a:t>5</a:t>
            </a:fld>
            <a:endParaRPr lang="en-AU"/>
          </a:p>
        </p:txBody>
      </p:sp>
    </p:spTree>
    <p:extLst>
      <p:ext uri="{BB962C8B-B14F-4D97-AF65-F5344CB8AC3E}">
        <p14:creationId xmlns:p14="http://schemas.microsoft.com/office/powerpoint/2010/main" val="14303666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15" marR="0" lvl="0" indent="0" algn="l" defTabSz="9560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1/22/2020 12:23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74947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https://azure.microsoft.com/en-au/overview/data-platform/</a:t>
            </a:r>
          </a:p>
          <a:p>
            <a:endParaRPr lang="en-AU" dirty="0"/>
          </a:p>
          <a:p>
            <a:r>
              <a:rPr lang="en-AU" dirty="0"/>
              <a:t>https://docs.microsoft.com/en-us/learn/modules/survey-the-azure-data-platform/</a:t>
            </a:r>
          </a:p>
          <a:p>
            <a:endParaRPr lang="en-AU" dirty="0"/>
          </a:p>
          <a:p>
            <a:endParaRPr lang="en-AU" dirty="0"/>
          </a:p>
        </p:txBody>
      </p:sp>
      <p:sp>
        <p:nvSpPr>
          <p:cNvPr id="4" name="Slide Number Placeholder 3"/>
          <p:cNvSpPr>
            <a:spLocks noGrp="1"/>
          </p:cNvSpPr>
          <p:nvPr>
            <p:ph type="sldNum" sz="quarter" idx="5"/>
          </p:nvPr>
        </p:nvSpPr>
        <p:spPr/>
        <p:txBody>
          <a:bodyPr/>
          <a:lstStyle/>
          <a:p>
            <a:fld id="{BF137D91-78A3-4210-BF89-ECC7723F9147}" type="slidenum">
              <a:rPr lang="en-AU" smtClean="0"/>
              <a:t>21</a:t>
            </a:fld>
            <a:endParaRPr lang="en-AU"/>
          </a:p>
        </p:txBody>
      </p:sp>
    </p:spTree>
    <p:extLst>
      <p:ext uri="{BB962C8B-B14F-4D97-AF65-F5344CB8AC3E}">
        <p14:creationId xmlns:p14="http://schemas.microsoft.com/office/powerpoint/2010/main" val="1364983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hlinkClick r:id="rId3"/>
              </a:rPr>
              <a:t>https://www.microsoft.com/azure/partners/cloud-scale-analytics</a:t>
            </a:r>
            <a:endParaRPr lang="en-AU" dirty="0"/>
          </a:p>
          <a:p>
            <a:endParaRPr lang="en-AU" dirty="0"/>
          </a:p>
        </p:txBody>
      </p:sp>
      <p:sp>
        <p:nvSpPr>
          <p:cNvPr id="4" name="Slide Number Placeholder 3"/>
          <p:cNvSpPr>
            <a:spLocks noGrp="1"/>
          </p:cNvSpPr>
          <p:nvPr>
            <p:ph type="sldNum" sz="quarter" idx="5"/>
          </p:nvPr>
        </p:nvSpPr>
        <p:spPr/>
        <p:txBody>
          <a:bodyPr/>
          <a:lstStyle/>
          <a:p>
            <a:fld id="{BF137D91-78A3-4210-BF89-ECC7723F9147}" type="slidenum">
              <a:rPr lang="en-AU" smtClean="0"/>
              <a:t>58</a:t>
            </a:fld>
            <a:endParaRPr lang="en-AU"/>
          </a:p>
        </p:txBody>
      </p:sp>
    </p:spTree>
    <p:extLst>
      <p:ext uri="{BB962C8B-B14F-4D97-AF65-F5344CB8AC3E}">
        <p14:creationId xmlns:p14="http://schemas.microsoft.com/office/powerpoint/2010/main" val="36286061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prevents companies from capitalizing on that data growth?</a:t>
            </a:r>
          </a:p>
          <a:p>
            <a:endParaRPr lang="en-US" dirty="0"/>
          </a:p>
          <a:p>
            <a:pPr marL="171450" indent="-171450">
              <a:buFont typeface="Arial" panose="020B0604020202020204" pitchFamily="34" charset="0"/>
              <a:buChar char="•"/>
            </a:pPr>
            <a:r>
              <a:rPr lang="en-US" b="1" dirty="0"/>
              <a:t>Data exists in silos</a:t>
            </a:r>
            <a:r>
              <a:rPr lang="en-US" dirty="0"/>
              <a:t>: There are all sorts of data coming in, stored across databases that power the applications or lifeblood of a company, data from sensors and devices, external data sources from media, and more. But harnessing that data is difficult and costly. Furthermore, connecting that data in ways that drives deeper insights poses even greater challenges.</a:t>
            </a:r>
          </a:p>
          <a:p>
            <a:pPr marL="171450" indent="-171450">
              <a:buFont typeface="Arial" panose="020B0604020202020204" pitchFamily="34" charset="0"/>
              <a:buChar char="•"/>
            </a:pPr>
            <a:r>
              <a:rPr lang="en-US" b="1" dirty="0"/>
              <a:t>Incongruent data types</a:t>
            </a:r>
            <a:r>
              <a:rPr lang="en-US" dirty="0"/>
              <a:t>: Different applications, different data formats. There is tremendous complexity in bringing these formats together in a way where companies can leverage varietal data sources to derive insights that are richer than the single source.</a:t>
            </a:r>
          </a:p>
          <a:p>
            <a:pPr marL="171450" indent="-171450">
              <a:buFont typeface="Arial" panose="020B0604020202020204" pitchFamily="34" charset="0"/>
              <a:buChar char="•"/>
            </a:pPr>
            <a:r>
              <a:rPr lang="en-US" b="1" dirty="0"/>
              <a:t>Performance constraints</a:t>
            </a:r>
            <a:r>
              <a:rPr lang="en-US" dirty="0"/>
              <a:t>: On-premises systems reach capacity. Customers are having to make strategic decisions about how to scale and how to do it cost effectively.</a:t>
            </a:r>
          </a:p>
          <a:p>
            <a:pPr marL="171450" indent="-171450">
              <a:buFont typeface="Arial" panose="020B0604020202020204" pitchFamily="34" charset="0"/>
              <a:buChar char="•"/>
            </a:pPr>
            <a:r>
              <a:rPr lang="en-US" b="1" dirty="0"/>
              <a:t>Complexity of solutions</a:t>
            </a:r>
            <a:r>
              <a:rPr lang="en-US" dirty="0"/>
              <a:t>: Over time, companies have adopted a variety of products or solutions to solve specific business needs. They now find that they have a diverse set of tools, on premise and in the cloud, all with their unique tool sets and cost models, and skill sets requires to use them. It is hard to skill up and scale these offerings for the whole company to take advantage of, and costing is no longer transparent…the invoice has many line items to manage.</a:t>
            </a:r>
          </a:p>
          <a:p>
            <a:pPr marL="171450" indent="-171450">
              <a:buFont typeface="Arial" panose="020B0604020202020204" pitchFamily="34" charset="0"/>
              <a:buChar char="•"/>
            </a:pPr>
            <a:r>
              <a:rPr lang="en-US" b="1" dirty="0"/>
              <a:t>This comes to rising costs</a:t>
            </a:r>
            <a:r>
              <a:rPr lang="en-US" dirty="0"/>
              <a:t>. Scaling up and adding hardware, paying for multiple toolsets that have some overlapping capabilities but lacking the scale, or ubiquity to do more than a purpose driven task well,  and hiring resources with the specific skills needed adds up. And suddenly, companies looking to get ahead and maximize ROI with data are finding it challenging to harness it for transformation.</a:t>
            </a:r>
          </a:p>
          <a:p>
            <a:endParaRPr lang="en-US" b="1" dirty="0"/>
          </a:p>
          <a:p>
            <a:endParaRPr lang="en-US" dirty="0"/>
          </a:p>
          <a:p>
            <a:endParaRPr lang="en-US" dirty="0"/>
          </a:p>
          <a:p>
            <a:endParaRPr lang="en-AU" dirty="0"/>
          </a:p>
        </p:txBody>
      </p:sp>
      <p:sp>
        <p:nvSpPr>
          <p:cNvPr id="4" name="Slide Number Placeholder 3"/>
          <p:cNvSpPr>
            <a:spLocks noGrp="1"/>
          </p:cNvSpPr>
          <p:nvPr>
            <p:ph type="sldNum" sz="quarter" idx="5"/>
          </p:nvPr>
        </p:nvSpPr>
        <p:spPr/>
        <p:txBody>
          <a:bodyPr/>
          <a:lstStyle/>
          <a:p>
            <a:fld id="{BF137D91-78A3-4210-BF89-ECC7723F9147}" type="slidenum">
              <a:rPr lang="en-AU" smtClean="0"/>
              <a:t>59</a:t>
            </a:fld>
            <a:endParaRPr lang="en-AU"/>
          </a:p>
        </p:txBody>
      </p:sp>
    </p:spTree>
    <p:extLst>
      <p:ext uri="{BB962C8B-B14F-4D97-AF65-F5344CB8AC3E}">
        <p14:creationId xmlns:p14="http://schemas.microsoft.com/office/powerpoint/2010/main" val="1698945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derive real value from your data, </a:t>
            </a:r>
            <a:r>
              <a:rPr lang="en-US" dirty="0" err="1"/>
              <a:t>msft</a:t>
            </a:r>
            <a:r>
              <a:rPr lang="en-US" dirty="0"/>
              <a:t> provides a comprehensive platform with familiar tools and a robust ecosystem of partners and ISVS to deliver the solutions you need. </a:t>
            </a:r>
          </a:p>
          <a:p>
            <a:endParaRPr lang="en-US" dirty="0"/>
          </a:p>
          <a:p>
            <a:pPr marL="171450" indent="-171450">
              <a:buFont typeface="Arial" panose="020B0604020202020204" pitchFamily="34" charset="0"/>
              <a:buChar char="•"/>
            </a:pPr>
            <a:r>
              <a:rPr lang="en-US" b="1" dirty="0"/>
              <a:t>One hub for all data</a:t>
            </a:r>
            <a:r>
              <a:rPr lang="en-US" dirty="0"/>
              <a:t>: This is one of the most significant pain points we hear from customers. How can I get access to all of the data internally and externally to my organization. Each system needs its own database, that is true. Microsoft’s analytics solution is able to connect to those data sources and bring that data into a cloud scale data warehouse solution for deriving insights, from a variety of data sources. </a:t>
            </a:r>
          </a:p>
          <a:p>
            <a:pPr marL="171450" indent="-171450">
              <a:buFont typeface="Arial" panose="020B0604020202020204" pitchFamily="34" charset="0"/>
              <a:buChar char="•"/>
            </a:pPr>
            <a:r>
              <a:rPr lang="en-US" b="1" dirty="0"/>
              <a:t>Diverse data types</a:t>
            </a:r>
            <a:r>
              <a:rPr lang="en-US" dirty="0"/>
              <a:t>: This data can be in various formats, structured, and unstructured. It doesn’t matter. Microsoft’s solution can process the data into formats that can be leveraged in new and exciting ways.</a:t>
            </a:r>
          </a:p>
          <a:p>
            <a:pPr marL="171450" indent="-171450">
              <a:buFont typeface="Arial" panose="020B0604020202020204" pitchFamily="34" charset="0"/>
              <a:buChar char="•"/>
            </a:pPr>
            <a:r>
              <a:rPr lang="en-US" b="1" dirty="0"/>
              <a:t>Unlimited data scale</a:t>
            </a:r>
            <a:r>
              <a:rPr lang="en-US" dirty="0"/>
              <a:t>: Not only can Microsoft’s solution process these diverse types of data, it can do it at scale, without constraints typically associated with existing on premises solutions.</a:t>
            </a:r>
          </a:p>
          <a:p>
            <a:pPr marL="171450" indent="-171450">
              <a:buFont typeface="Arial" panose="020B0604020202020204" pitchFamily="34" charset="0"/>
              <a:buChar char="•"/>
            </a:pPr>
            <a:r>
              <a:rPr lang="en-US" b="1" dirty="0"/>
              <a:t>Familiar tools and ecosystem</a:t>
            </a:r>
            <a:r>
              <a:rPr lang="en-US" dirty="0"/>
              <a:t>: And, you don’t have to hire a number of specialists to manage a niche tool. Microsoft’s offerings provide familiar tools and ecosystem to help you leverage your investment quickly.</a:t>
            </a:r>
          </a:p>
          <a:p>
            <a:pPr marL="171450" indent="-171450">
              <a:buFont typeface="Arial" panose="020B0604020202020204" pitchFamily="34" charset="0"/>
              <a:buChar char="•"/>
            </a:pPr>
            <a:r>
              <a:rPr lang="en-US" b="1" dirty="0"/>
              <a:t>Lower TCO</a:t>
            </a:r>
            <a:r>
              <a:rPr lang="en-US" dirty="0"/>
              <a:t>: The benefits noted all accrue to a lower TCO.</a:t>
            </a:r>
          </a:p>
          <a:p>
            <a:endParaRPr lang="en-US" dirty="0"/>
          </a:p>
          <a:p>
            <a:endParaRPr lang="en-AU" dirty="0"/>
          </a:p>
        </p:txBody>
      </p:sp>
      <p:sp>
        <p:nvSpPr>
          <p:cNvPr id="4" name="Slide Number Placeholder 3"/>
          <p:cNvSpPr>
            <a:spLocks noGrp="1"/>
          </p:cNvSpPr>
          <p:nvPr>
            <p:ph type="sldNum" sz="quarter" idx="5"/>
          </p:nvPr>
        </p:nvSpPr>
        <p:spPr/>
        <p:txBody>
          <a:bodyPr/>
          <a:lstStyle/>
          <a:p>
            <a:fld id="{BF137D91-78A3-4210-BF89-ECC7723F9147}" type="slidenum">
              <a:rPr lang="en-AU" smtClean="0"/>
              <a:t>60</a:t>
            </a:fld>
            <a:endParaRPr lang="en-AU"/>
          </a:p>
        </p:txBody>
      </p:sp>
    </p:spTree>
    <p:extLst>
      <p:ext uri="{BB962C8B-B14F-4D97-AF65-F5344CB8AC3E}">
        <p14:creationId xmlns:p14="http://schemas.microsoft.com/office/powerpoint/2010/main" val="2801614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Microsoft delivers a comprehensive cloud scale analytics solution. </a:t>
            </a:r>
          </a:p>
          <a:p>
            <a:endParaRPr lang="en-US" dirty="0"/>
          </a:p>
          <a:p>
            <a:r>
              <a:rPr lang="en-US" dirty="0"/>
              <a:t>First, you need to be able to ingest data where ever that data is, whatever type of structured, unstructured, streaming data.</a:t>
            </a:r>
          </a:p>
          <a:p>
            <a:endParaRPr lang="en-US" dirty="0"/>
          </a:p>
          <a:p>
            <a:r>
              <a:rPr lang="en-US" dirty="0"/>
              <a:t>Once you’ve ingested this data you need a cloud scale storage solution that can handle all data types at scale and cost effectively. </a:t>
            </a:r>
          </a:p>
          <a:p>
            <a:endParaRPr lang="en-US" dirty="0"/>
          </a:p>
          <a:p>
            <a:r>
              <a:rPr lang="en-US" dirty="0"/>
              <a:t>Once stored data, you want to be able to prepare and process your data, to transform unstructured data and serve it with your structured data into the data warehouse. </a:t>
            </a:r>
          </a:p>
          <a:p>
            <a:endParaRPr lang="en-US" dirty="0"/>
          </a:p>
          <a:p>
            <a:r>
              <a:rPr lang="en-US" dirty="0"/>
              <a:t>Finally, you can leverage that data in a number of ways. Deliver it to the organization with rich visualizations for improved BI and reporting, deliver more advanced analytics such as personalized customer experiences, and access real-time data all at your fingertips for better business outcomes (for example, predictive maintenance).</a:t>
            </a:r>
          </a:p>
          <a:p>
            <a:endParaRPr lang="en-US" dirty="0"/>
          </a:p>
          <a:p>
            <a:r>
              <a:rPr lang="en-US" dirty="0"/>
              <a:t>In this example, we’ve integrated data into a single hub to provide intelligent insights with rich BI, Advanced Analytics, and Real Time analytics to drive the business forward.</a:t>
            </a:r>
          </a:p>
          <a:p>
            <a:endParaRPr lang="en-US" dirty="0"/>
          </a:p>
          <a:p>
            <a:endParaRPr lang="en-AU" dirty="0"/>
          </a:p>
        </p:txBody>
      </p:sp>
      <p:sp>
        <p:nvSpPr>
          <p:cNvPr id="4" name="Slide Number Placeholder 3"/>
          <p:cNvSpPr>
            <a:spLocks noGrp="1"/>
          </p:cNvSpPr>
          <p:nvPr>
            <p:ph type="sldNum" sz="quarter" idx="5"/>
          </p:nvPr>
        </p:nvSpPr>
        <p:spPr/>
        <p:txBody>
          <a:bodyPr/>
          <a:lstStyle/>
          <a:p>
            <a:fld id="{BF137D91-78A3-4210-BF89-ECC7723F9147}" type="slidenum">
              <a:rPr lang="en-AU" smtClean="0"/>
              <a:t>61</a:t>
            </a:fld>
            <a:endParaRPr lang="en-AU"/>
          </a:p>
        </p:txBody>
      </p:sp>
    </p:spTree>
    <p:extLst>
      <p:ext uri="{BB962C8B-B14F-4D97-AF65-F5344CB8AC3E}">
        <p14:creationId xmlns:p14="http://schemas.microsoft.com/office/powerpoint/2010/main" val="3808676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Productive</a:t>
            </a:r>
            <a:r>
              <a:rPr lang="en-US" dirty="0"/>
              <a:t>: quickly build solutions and focus on biz value: </a:t>
            </a:r>
          </a:p>
          <a:p>
            <a:pPr marL="228600" indent="-228600">
              <a:buAutoNum type="arabicPeriod"/>
            </a:pPr>
            <a:r>
              <a:rPr lang="en-US" dirty="0"/>
              <a:t>all the tools and services you need on a single platform, reducing complexity. (familiar tools)</a:t>
            </a:r>
          </a:p>
          <a:p>
            <a:pPr marL="228600" indent="-228600">
              <a:buAutoNum type="arabicPeriod"/>
            </a:pPr>
            <a:r>
              <a:rPr lang="en-US" dirty="0"/>
              <a:t>Familiar tools to quickly go to market: example</a:t>
            </a:r>
          </a:p>
          <a:p>
            <a:pPr marL="171450" indent="-171450" fontAlgn="t">
              <a:buFont typeface="Arial" panose="020B0604020202020204" pitchFamily="34" charset="0"/>
              <a:buChar char="•"/>
            </a:pPr>
            <a:r>
              <a:rPr lang="en-US" dirty="0"/>
              <a:t>Provision your data warehouse &amp; spark environment in minutes with a single click</a:t>
            </a:r>
          </a:p>
          <a:p>
            <a:pPr marL="171450" indent="-171450" fontAlgn="t">
              <a:buFont typeface="Arial" panose="020B0604020202020204" pitchFamily="34" charset="0"/>
              <a:buChar char="•"/>
            </a:pPr>
            <a:r>
              <a:rPr lang="en-US" dirty="0"/>
              <a:t>Accelerate your data integration with </a:t>
            </a:r>
            <a:r>
              <a:rPr lang="en-US" dirty="0">
                <a:solidFill>
                  <a:srgbClr val="505050"/>
                </a:solidFill>
              </a:rPr>
              <a:t>consistent 70+ native </a:t>
            </a:r>
            <a:r>
              <a:rPr lang="en-US" dirty="0"/>
              <a:t>data connectors</a:t>
            </a:r>
          </a:p>
          <a:p>
            <a:pPr marL="171450" indent="-171450" fontAlgn="t">
              <a:buFont typeface="Arial" panose="020B0604020202020204" pitchFamily="34" charset="0"/>
              <a:buChar char="•"/>
            </a:pPr>
            <a:r>
              <a:rPr lang="en-US" dirty="0"/>
              <a:t>Empower your data scientists, data engineers, and business analysts to use the tools and languages of their choice </a:t>
            </a:r>
          </a:p>
          <a:p>
            <a:pPr marL="0" indent="0" fontAlgn="t">
              <a:buFont typeface="Arial" panose="020B0604020202020204" pitchFamily="34" charset="0"/>
              <a:buNone/>
            </a:pPr>
            <a:r>
              <a:rPr lang="en-US" dirty="0"/>
              <a:t>Hybrid: meet you where you are: cloud is a journey – customers environments on premise and cloud, evolve with your needs.</a:t>
            </a:r>
          </a:p>
          <a:p>
            <a:pPr marL="0" indent="0" fontAlgn="t">
              <a:buFont typeface="Arial" panose="020B0604020202020204" pitchFamily="34" charset="0"/>
              <a:buNone/>
            </a:pPr>
            <a:r>
              <a:rPr lang="en-US" b="1" dirty="0"/>
              <a:t>How we are Hybrid:</a:t>
            </a:r>
          </a:p>
          <a:p>
            <a:pPr marL="171450" indent="-171450">
              <a:buFont typeface="Arial" panose="020B0604020202020204" pitchFamily="34" charset="0"/>
              <a:buChar char="•"/>
            </a:pPr>
            <a:r>
              <a:rPr lang="en-US" dirty="0"/>
              <a:t>Leverage SQL Server’s proven performance and security consistently, in public or private cloud</a:t>
            </a:r>
          </a:p>
          <a:p>
            <a:pPr marL="171450" indent="-171450">
              <a:buFont typeface="Arial" panose="020B0604020202020204" pitchFamily="34" charset="0"/>
              <a:buChar char="•"/>
            </a:pPr>
            <a:r>
              <a:rPr lang="en-US" dirty="0">
                <a:solidFill>
                  <a:srgbClr val="505050"/>
                </a:solidFill>
              </a:rPr>
              <a:t>Reduce cost &amp; complexity of managing your existing data transformations by consistently running SQL Server Integration Service packages in Azure  </a:t>
            </a:r>
          </a:p>
          <a:p>
            <a:pPr marL="171450" indent="-171450">
              <a:buFont typeface="Arial" panose="020B0604020202020204" pitchFamily="34" charset="0"/>
              <a:buChar char="•"/>
            </a:pPr>
            <a:r>
              <a:rPr lang="en-US" dirty="0"/>
              <a:t>Enable consistent user experience with common identity across on-premises and Azure </a:t>
            </a:r>
          </a:p>
          <a:p>
            <a:pPr marL="0" indent="0">
              <a:buFont typeface="Arial" panose="020B0604020202020204" pitchFamily="34" charset="0"/>
              <a:buNone/>
            </a:pPr>
            <a:r>
              <a:rPr lang="en-US" b="1" dirty="0"/>
              <a:t>Intelligent: </a:t>
            </a:r>
            <a:r>
              <a:rPr lang="en-US" dirty="0"/>
              <a:t>Tools that drive intelligence not only in the cloud but at the edge. You can move your analytics and machine learning closer to your data.</a:t>
            </a:r>
          </a:p>
          <a:p>
            <a:pPr marL="171450" indent="-171450">
              <a:buFont typeface="Arial" panose="020B0604020202020204" pitchFamily="34" charset="0"/>
              <a:buChar char="•"/>
            </a:pPr>
            <a:r>
              <a:rPr lang="en-US" dirty="0">
                <a:highlight>
                  <a:srgbClr val="FFFF00"/>
                </a:highlight>
              </a:rPr>
              <a:t>Need more detail</a:t>
            </a:r>
          </a:p>
          <a:p>
            <a:pPr marL="0" marR="0" lvl="0"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highlight>
                  <a:srgbClr val="FFFF00"/>
                </a:highlight>
                <a:latin typeface="+mn-lt"/>
                <a:ea typeface="+mn-ea"/>
                <a:cs typeface="+mn-cs"/>
              </a:rPr>
              <a:t>Our customers understand the value the of intelligent cloud and are using it to connect their businesses and customers globally. For certain scenarios, they are also recognizing the need to process and analyze data close to where the data originates. This is the power of intelligent edge. Customers are increasingly packaging applications in containers and deploying them onto their devices themselves, closer to where the data is created. This enables organizations to build machine learning and AI solutions that not only scale out with their needs, but also provide immediate inferences from intelligence built on the edge. </a:t>
            </a:r>
          </a:p>
          <a:p>
            <a:pPr marL="0" marR="0" lvl="0"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highlight>
                  <a:srgbClr val="FFFF00"/>
                </a:highlight>
                <a:latin typeface="+mn-lt"/>
                <a:ea typeface="+mn-ea"/>
                <a:cs typeface="+mn-cs"/>
              </a:rPr>
              <a:t>Trusted: </a:t>
            </a:r>
          </a:p>
          <a:p>
            <a:pPr marL="171450" indent="-171450">
              <a:buFont typeface="Arial" panose="020B0604020202020204" pitchFamily="34" charset="0"/>
              <a:buChar char="•"/>
            </a:pPr>
            <a:r>
              <a:rPr lang="en-US" dirty="0">
                <a:highlight>
                  <a:srgbClr val="FFFF00"/>
                </a:highlight>
              </a:rPr>
              <a:t>Local availability enables you to be compliant where your data resides. This allows m</a:t>
            </a:r>
            <a:r>
              <a:rPr lang="en-US" sz="1200" kern="1200" dirty="0">
                <a:solidFill>
                  <a:schemeClr val="tx1"/>
                </a:solidFill>
                <a:effectLst/>
                <a:highlight>
                  <a:srgbClr val="FFFF00"/>
                </a:highlight>
                <a:latin typeface="+mn-lt"/>
                <a:ea typeface="+mn-ea"/>
                <a:cs typeface="+mn-cs"/>
              </a:rPr>
              <a:t>ission-critical work of crucial organizations to take advantage of local availability. This addresses the requirements of governments and national infrastructure, including banks, utilities, transport and telecommunications. We want to ensure that we build our cloud infrastructure to serve the needs of customers by driving innovation and making it accessible globally. </a:t>
            </a:r>
          </a:p>
          <a:p>
            <a:pPr marL="171450" indent="-171450">
              <a:buFont typeface="Arial" panose="020B0604020202020204" pitchFamily="34" charset="0"/>
              <a:buChar char="•"/>
            </a:pPr>
            <a:r>
              <a:rPr lang="en-US" dirty="0">
                <a:highlight>
                  <a:srgbClr val="FFFF00"/>
                </a:highlight>
              </a:rPr>
              <a:t>50+ industry and geographical compliances </a:t>
            </a:r>
          </a:p>
          <a:p>
            <a:pPr marL="171450" indent="-171450">
              <a:buFont typeface="Arial" panose="020B0604020202020204" pitchFamily="34" charset="0"/>
              <a:buChar char="•"/>
            </a:pPr>
            <a:r>
              <a:rPr lang="en-US" sz="1200" kern="1200" dirty="0">
                <a:solidFill>
                  <a:schemeClr val="tx1"/>
                </a:solidFill>
                <a:effectLst/>
                <a:highlight>
                  <a:srgbClr val="FFFF00"/>
                </a:highlight>
                <a:latin typeface="+mn-lt"/>
                <a:ea typeface="+mn-ea"/>
                <a:cs typeface="+mn-cs"/>
              </a:rPr>
              <a:t>Azure Active Directory: role based admin control on your data access. </a:t>
            </a:r>
          </a:p>
          <a:p>
            <a:pPr marL="171450" indent="-171450">
              <a:buFont typeface="Arial" panose="020B0604020202020204" pitchFamily="34" charset="0"/>
              <a:buChar char="•"/>
            </a:pPr>
            <a:r>
              <a:rPr lang="en-US" sz="1200" kern="1200" dirty="0">
                <a:solidFill>
                  <a:schemeClr val="tx1"/>
                </a:solidFill>
                <a:effectLst/>
                <a:highlight>
                  <a:srgbClr val="FFFF00"/>
                </a:highlight>
                <a:latin typeface="+mn-lt"/>
                <a:ea typeface="+mn-ea"/>
                <a:cs typeface="+mn-cs"/>
              </a:rPr>
              <a:t>SQL Server &amp; GDPR Compliance</a:t>
            </a:r>
            <a:endParaRPr lang="en-US" dirty="0">
              <a:highlight>
                <a:srgbClr val="FFFF00"/>
              </a:highlight>
            </a:endParaRPr>
          </a:p>
          <a:p>
            <a:pPr marL="0" marR="0" lvl="0"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highlight>
                <a:srgbClr val="FFFF00"/>
              </a:highlight>
              <a:latin typeface="+mn-lt"/>
              <a:ea typeface="+mn-ea"/>
              <a:cs typeface="+mn-cs"/>
            </a:endParaRPr>
          </a:p>
          <a:p>
            <a:endParaRPr lang="en-US" dirty="0"/>
          </a:p>
          <a:p>
            <a:endParaRPr lang="en-AU" dirty="0"/>
          </a:p>
        </p:txBody>
      </p:sp>
      <p:sp>
        <p:nvSpPr>
          <p:cNvPr id="4" name="Slide Number Placeholder 3"/>
          <p:cNvSpPr>
            <a:spLocks noGrp="1"/>
          </p:cNvSpPr>
          <p:nvPr>
            <p:ph type="sldNum" sz="quarter" idx="5"/>
          </p:nvPr>
        </p:nvSpPr>
        <p:spPr/>
        <p:txBody>
          <a:bodyPr/>
          <a:lstStyle/>
          <a:p>
            <a:fld id="{BF137D91-78A3-4210-BF89-ECC7723F9147}" type="slidenum">
              <a:rPr lang="en-AU" smtClean="0"/>
              <a:t>62</a:t>
            </a:fld>
            <a:endParaRPr lang="en-AU"/>
          </a:p>
        </p:txBody>
      </p:sp>
    </p:spTree>
    <p:extLst>
      <p:ext uri="{BB962C8B-B14F-4D97-AF65-F5344CB8AC3E}">
        <p14:creationId xmlns:p14="http://schemas.microsoft.com/office/powerpoint/2010/main" val="8905497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Today, analytics isn’t a bonus prize; it’s a fundamental requirement. If you</a:t>
            </a:r>
          </a:p>
          <a:p>
            <a:r>
              <a:rPr lang="en-US" sz="1200" b="0" i="0" u="none" strike="noStrike" kern="1200" baseline="0" dirty="0">
                <a:solidFill>
                  <a:schemeClr val="tx1"/>
                </a:solidFill>
                <a:latin typeface="+mn-lt"/>
                <a:ea typeface="+mn-ea"/>
                <a:cs typeface="+mn-cs"/>
              </a:rPr>
              <a:t>don’t do the work to coalesce and </a:t>
            </a:r>
            <a:r>
              <a:rPr lang="en-US" sz="1200" b="0" i="0" u="none" strike="noStrike" kern="1200" baseline="0" dirty="0" err="1">
                <a:solidFill>
                  <a:schemeClr val="tx1"/>
                </a:solidFill>
                <a:latin typeface="+mn-lt"/>
                <a:ea typeface="+mn-ea"/>
                <a:cs typeface="+mn-cs"/>
              </a:rPr>
              <a:t>organise</a:t>
            </a:r>
            <a:r>
              <a:rPr lang="en-US" sz="1200" b="0" i="0" u="none" strike="noStrike" kern="1200" baseline="0" dirty="0">
                <a:solidFill>
                  <a:schemeClr val="tx1"/>
                </a:solidFill>
                <a:latin typeface="+mn-lt"/>
                <a:ea typeface="+mn-ea"/>
                <a:cs typeface="+mn-cs"/>
              </a:rPr>
              <a:t> your siloed data, you could be</a:t>
            </a:r>
          </a:p>
          <a:p>
            <a:r>
              <a:rPr lang="en-US" sz="1200" b="0" i="0" u="none" strike="noStrike" kern="1200" baseline="0" dirty="0">
                <a:solidFill>
                  <a:schemeClr val="tx1"/>
                </a:solidFill>
                <a:latin typeface="+mn-lt"/>
                <a:ea typeface="+mn-ea"/>
                <a:cs typeface="+mn-cs"/>
              </a:rPr>
              <a:t>limiting the degree of your success. The roadmap to running your business</a:t>
            </a:r>
          </a:p>
          <a:p>
            <a:r>
              <a:rPr lang="en-US" sz="1200" b="0" i="0" u="none" strike="noStrike" kern="1200" baseline="0" dirty="0">
                <a:solidFill>
                  <a:schemeClr val="tx1"/>
                </a:solidFill>
                <a:latin typeface="+mn-lt"/>
                <a:ea typeface="+mn-ea"/>
                <a:cs typeface="+mn-cs"/>
              </a:rPr>
              <a:t>efficiently lies in your data, and without analytics you’re neglecting to use</a:t>
            </a:r>
          </a:p>
          <a:p>
            <a:r>
              <a:rPr lang="en-US" sz="1200" b="0" i="0" u="none" strike="noStrike" kern="1200" baseline="0" dirty="0">
                <a:solidFill>
                  <a:schemeClr val="tx1"/>
                </a:solidFill>
                <a:latin typeface="+mn-lt"/>
                <a:ea typeface="+mn-ea"/>
                <a:cs typeface="+mn-cs"/>
              </a:rPr>
              <a:t>that roadmap and must rely on hunches. Considered in that light, analytics is</a:t>
            </a:r>
          </a:p>
          <a:p>
            <a:r>
              <a:rPr lang="en-AU" sz="1200" b="0" i="0" u="none" strike="noStrike" kern="1200" baseline="0" dirty="0">
                <a:solidFill>
                  <a:schemeClr val="tx1"/>
                </a:solidFill>
                <a:latin typeface="+mn-lt"/>
                <a:ea typeface="+mn-ea"/>
                <a:cs typeface="+mn-cs"/>
              </a:rPr>
              <a:t>critical, not optional.</a:t>
            </a:r>
          </a:p>
          <a:p>
            <a:endParaRPr lang="en-AU"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With analytics, your business is </a:t>
            </a:r>
            <a:r>
              <a:rPr lang="en-US" sz="1200" b="0" i="0" u="none" strike="noStrike" kern="1200" baseline="0" dirty="0" err="1">
                <a:solidFill>
                  <a:schemeClr val="tx1"/>
                </a:solidFill>
                <a:latin typeface="+mn-lt"/>
                <a:ea typeface="+mn-ea"/>
                <a:cs typeface="+mn-cs"/>
              </a:rPr>
              <a:t>organised</a:t>
            </a:r>
            <a:r>
              <a:rPr lang="en-US" sz="1200" b="0" i="0" u="none" strike="noStrike" kern="1200" baseline="0" dirty="0">
                <a:solidFill>
                  <a:schemeClr val="tx1"/>
                </a:solidFill>
                <a:latin typeface="+mn-lt"/>
                <a:ea typeface="+mn-ea"/>
                <a:cs typeface="+mn-cs"/>
              </a:rPr>
              <a:t>, competitive and </a:t>
            </a:r>
            <a:r>
              <a:rPr lang="en-US" sz="1200" b="0" i="0" u="none" strike="noStrike" kern="1200" baseline="0" dirty="0" err="1">
                <a:solidFill>
                  <a:schemeClr val="tx1"/>
                </a:solidFill>
                <a:latin typeface="+mn-lt"/>
                <a:ea typeface="+mn-ea"/>
                <a:cs typeface="+mn-cs"/>
              </a:rPr>
              <a:t>optimised</a:t>
            </a:r>
            <a:r>
              <a:rPr lang="en-US" sz="1200" b="0" i="0" u="none" strike="noStrike" kern="1200" baseline="0" dirty="0">
                <a:solidFill>
                  <a:schemeClr val="tx1"/>
                </a:solidFill>
                <a:latin typeface="+mn-lt"/>
                <a:ea typeface="+mn-ea"/>
                <a:cs typeface="+mn-cs"/>
              </a:rPr>
              <a:t> and</a:t>
            </a:r>
          </a:p>
          <a:p>
            <a:r>
              <a:rPr lang="en-US" sz="1200" b="0" i="0" u="none" strike="noStrike" kern="1200" baseline="0" dirty="0">
                <a:solidFill>
                  <a:schemeClr val="tx1"/>
                </a:solidFill>
                <a:latin typeface="+mn-lt"/>
                <a:ea typeface="+mn-ea"/>
                <a:cs typeface="+mn-cs"/>
              </a:rPr>
              <a:t>you can make decisions with greater confidence and conviction. That can</a:t>
            </a:r>
          </a:p>
          <a:p>
            <a:r>
              <a:rPr lang="en-US" sz="1200" b="0" i="0" u="none" strike="noStrike" kern="1200" baseline="0" dirty="0">
                <a:solidFill>
                  <a:schemeClr val="tx1"/>
                </a:solidFill>
                <a:latin typeface="+mn-lt"/>
                <a:ea typeface="+mn-ea"/>
                <a:cs typeface="+mn-cs"/>
              </a:rPr>
              <a:t>make your </a:t>
            </a:r>
            <a:r>
              <a:rPr lang="en-US" sz="1200" b="0" i="0" u="none" strike="noStrike" kern="1200" baseline="0" dirty="0" err="1">
                <a:solidFill>
                  <a:schemeClr val="tx1"/>
                </a:solidFill>
                <a:latin typeface="+mn-lt"/>
                <a:ea typeface="+mn-ea"/>
                <a:cs typeface="+mn-cs"/>
              </a:rPr>
              <a:t>organisation</a:t>
            </a:r>
            <a:r>
              <a:rPr lang="en-US" sz="1200" b="0" i="0" u="none" strike="noStrike" kern="1200" baseline="0" dirty="0">
                <a:solidFill>
                  <a:schemeClr val="tx1"/>
                </a:solidFill>
                <a:latin typeface="+mn-lt"/>
                <a:ea typeface="+mn-ea"/>
                <a:cs typeface="+mn-cs"/>
              </a:rPr>
              <a:t> more proactive. You’ll be more willing to verify your</a:t>
            </a:r>
          </a:p>
          <a:p>
            <a:r>
              <a:rPr lang="en-US" sz="1200" b="0" i="0" u="none" strike="noStrike" kern="1200" baseline="0" dirty="0">
                <a:solidFill>
                  <a:schemeClr val="tx1"/>
                </a:solidFill>
                <a:latin typeface="+mn-lt"/>
                <a:ea typeface="+mn-ea"/>
                <a:cs typeface="+mn-cs"/>
              </a:rPr>
              <a:t>hunches and intuitions and the trepidation you may have around making</a:t>
            </a:r>
          </a:p>
          <a:p>
            <a:r>
              <a:rPr lang="en-AU" sz="1200" b="0" i="0" u="none" strike="noStrike" kern="1200" baseline="0" dirty="0">
                <a:solidFill>
                  <a:schemeClr val="tx1"/>
                </a:solidFill>
                <a:latin typeface="+mn-lt"/>
                <a:ea typeface="+mn-ea"/>
                <a:cs typeface="+mn-cs"/>
              </a:rPr>
              <a:t>changes can decrease.</a:t>
            </a:r>
          </a:p>
          <a:p>
            <a:endParaRPr lang="en-AU"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Analytics helps you answer the questions you were afraid to ask. And the fear in asking those questions will dissipate,</a:t>
            </a:r>
          </a:p>
          <a:p>
            <a:r>
              <a:rPr lang="en-US" sz="1200" b="0" i="0" u="none" strike="noStrike" kern="1200" baseline="0" dirty="0">
                <a:solidFill>
                  <a:schemeClr val="tx1"/>
                </a:solidFill>
                <a:latin typeface="+mn-lt"/>
                <a:ea typeface="+mn-ea"/>
                <a:cs typeface="+mn-cs"/>
              </a:rPr>
              <a:t>because you’ll have confidence in determining an answer. You won’t just find out what things might be going wrong;</a:t>
            </a:r>
          </a:p>
          <a:p>
            <a:r>
              <a:rPr lang="en-US" sz="1200" b="0" i="0" u="none" strike="noStrike" kern="1200" baseline="0" dirty="0">
                <a:solidFill>
                  <a:schemeClr val="tx1"/>
                </a:solidFill>
                <a:latin typeface="+mn-lt"/>
                <a:ea typeface="+mn-ea"/>
                <a:cs typeface="+mn-cs"/>
              </a:rPr>
              <a:t>you’ll also figure out how to make them go right.</a:t>
            </a:r>
          </a:p>
          <a:p>
            <a:r>
              <a:rPr lang="en-US" sz="1200" b="0" i="0" u="none" strike="noStrike" kern="1200" baseline="0" dirty="0">
                <a:solidFill>
                  <a:schemeClr val="tx1"/>
                </a:solidFill>
                <a:latin typeface="+mn-lt"/>
                <a:ea typeface="+mn-ea"/>
                <a:cs typeface="+mn-cs"/>
              </a:rPr>
              <a:t>You’ve collected and maintained your data. Why not go the last step and </a:t>
            </a:r>
            <a:r>
              <a:rPr lang="en-US" sz="1200" b="0" i="0" u="none" strike="noStrike" kern="1200" baseline="0" dirty="0" err="1">
                <a:solidFill>
                  <a:schemeClr val="tx1"/>
                </a:solidFill>
                <a:latin typeface="+mn-lt"/>
                <a:ea typeface="+mn-ea"/>
                <a:cs typeface="+mn-cs"/>
              </a:rPr>
              <a:t>analyse</a:t>
            </a:r>
            <a:r>
              <a:rPr lang="en-US" sz="1200" b="0" i="0" u="none" strike="noStrike" kern="1200" baseline="0" dirty="0">
                <a:solidFill>
                  <a:schemeClr val="tx1"/>
                </a:solidFill>
                <a:latin typeface="+mn-lt"/>
                <a:ea typeface="+mn-ea"/>
                <a:cs typeface="+mn-cs"/>
              </a:rPr>
              <a:t> it? Insights gained from this</a:t>
            </a:r>
          </a:p>
          <a:p>
            <a:r>
              <a:rPr lang="en-US" sz="1200" b="0" i="0" u="none" strike="noStrike" kern="1200" baseline="0" dirty="0">
                <a:solidFill>
                  <a:schemeClr val="tx1"/>
                </a:solidFill>
                <a:latin typeface="+mn-lt"/>
                <a:ea typeface="+mn-ea"/>
                <a:cs typeface="+mn-cs"/>
              </a:rPr>
              <a:t>analysis can make your </a:t>
            </a:r>
            <a:r>
              <a:rPr lang="en-US" sz="1200" b="0" i="0" u="none" strike="noStrike" kern="1200" baseline="0" dirty="0" err="1">
                <a:solidFill>
                  <a:schemeClr val="tx1"/>
                </a:solidFill>
                <a:latin typeface="+mn-lt"/>
                <a:ea typeface="+mn-ea"/>
                <a:cs typeface="+mn-cs"/>
              </a:rPr>
              <a:t>organisation</a:t>
            </a:r>
            <a:r>
              <a:rPr lang="en-US" sz="1200" b="0" i="0" u="none" strike="noStrike" kern="1200" baseline="0" dirty="0">
                <a:solidFill>
                  <a:schemeClr val="tx1"/>
                </a:solidFill>
                <a:latin typeface="+mn-lt"/>
                <a:ea typeface="+mn-ea"/>
                <a:cs typeface="+mn-cs"/>
              </a:rPr>
              <a:t> more efficient, more competitive, more valuable and more in control. Taken</a:t>
            </a:r>
          </a:p>
          <a:p>
            <a:r>
              <a:rPr lang="en-US" sz="1200" b="0" i="0" u="none" strike="noStrike" kern="1200" baseline="0" dirty="0">
                <a:solidFill>
                  <a:schemeClr val="tx1"/>
                </a:solidFill>
                <a:latin typeface="+mn-lt"/>
                <a:ea typeface="+mn-ea"/>
                <a:cs typeface="+mn-cs"/>
              </a:rPr>
              <a:t>from that perspective, analytics and especially cloud scale analytics, is a must-do.</a:t>
            </a:r>
          </a:p>
          <a:p>
            <a:endParaRPr lang="en-US" sz="1200" b="0" i="0" u="none" strike="noStrike" kern="1200" baseline="0" dirty="0">
              <a:solidFill>
                <a:schemeClr val="tx1"/>
              </a:solidFill>
              <a:latin typeface="+mn-lt"/>
              <a:ea typeface="+mn-ea"/>
              <a:cs typeface="+mn-cs"/>
            </a:endParaRPr>
          </a:p>
          <a:p>
            <a:endParaRPr lang="en-AU" dirty="0"/>
          </a:p>
        </p:txBody>
      </p:sp>
      <p:sp>
        <p:nvSpPr>
          <p:cNvPr id="4" name="Slide Number Placeholder 3"/>
          <p:cNvSpPr>
            <a:spLocks noGrp="1"/>
          </p:cNvSpPr>
          <p:nvPr>
            <p:ph type="sldNum" sz="quarter" idx="5"/>
          </p:nvPr>
        </p:nvSpPr>
        <p:spPr/>
        <p:txBody>
          <a:bodyPr/>
          <a:lstStyle/>
          <a:p>
            <a:fld id="{BF137D91-78A3-4210-BF89-ECC7723F9147}" type="slidenum">
              <a:rPr lang="en-AU" smtClean="0"/>
              <a:t>63</a:t>
            </a:fld>
            <a:endParaRPr lang="en-AU"/>
          </a:p>
        </p:txBody>
      </p:sp>
    </p:spTree>
    <p:extLst>
      <p:ext uri="{BB962C8B-B14F-4D97-AF65-F5344CB8AC3E}">
        <p14:creationId xmlns:p14="http://schemas.microsoft.com/office/powerpoint/2010/main" val="1299475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Microsoft also offers a variety of learning resources, both formal and informal, that can make the hands-on</a:t>
            </a:r>
          </a:p>
          <a:p>
            <a:r>
              <a:rPr lang="en-US" sz="1200" b="0" i="0" u="none" strike="noStrike" kern="1200" baseline="0" dirty="0">
                <a:solidFill>
                  <a:schemeClr val="tx1"/>
                </a:solidFill>
                <a:latin typeface="+mn-lt"/>
                <a:ea typeface="+mn-ea"/>
                <a:cs typeface="+mn-cs"/>
              </a:rPr>
              <a:t>experience more productive and fun. And for those who wish to explore Microsoft’s cloud scale analytics</a:t>
            </a:r>
          </a:p>
          <a:p>
            <a:r>
              <a:rPr lang="en-US" sz="1200" b="0" i="0" u="none" strike="noStrike" kern="1200" baseline="0" dirty="0">
                <a:solidFill>
                  <a:schemeClr val="tx1"/>
                </a:solidFill>
                <a:latin typeface="+mn-lt"/>
                <a:ea typeface="+mn-ea"/>
                <a:cs typeface="+mn-cs"/>
              </a:rPr>
              <a:t>services further before getting hands-on, a number of additional overview resources are available.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We’ve looked at the what and why of cloud-scale analytics, and</a:t>
            </a:r>
          </a:p>
          <a:p>
            <a:r>
              <a:rPr lang="en-US" sz="1200" b="0" i="0" u="none" strike="noStrike" kern="1200" baseline="0" dirty="0">
                <a:solidFill>
                  <a:schemeClr val="tx1"/>
                </a:solidFill>
                <a:latin typeface="+mn-lt"/>
                <a:ea typeface="+mn-ea"/>
                <a:cs typeface="+mn-cs"/>
              </a:rPr>
              <a:t>we’ve seen how analytics service building blocks – including data</a:t>
            </a:r>
          </a:p>
          <a:p>
            <a:r>
              <a:rPr lang="en-AU" sz="1200" b="0" i="0" u="none" strike="noStrike" kern="1200" baseline="0" dirty="0">
                <a:solidFill>
                  <a:schemeClr val="tx1"/>
                </a:solidFill>
                <a:latin typeface="+mn-lt"/>
                <a:ea typeface="+mn-ea"/>
                <a:cs typeface="+mn-cs"/>
              </a:rPr>
              <a:t>warehouse, data lake, BI, data virtualisation, storage, integration,</a:t>
            </a:r>
          </a:p>
          <a:p>
            <a:r>
              <a:rPr lang="en-US" sz="1200" b="0" i="0" u="none" strike="noStrike" kern="1200" baseline="0" dirty="0">
                <a:solidFill>
                  <a:schemeClr val="tx1"/>
                </a:solidFill>
                <a:latin typeface="+mn-lt"/>
                <a:ea typeface="+mn-ea"/>
                <a:cs typeface="+mn-cs"/>
              </a:rPr>
              <a:t>governance and AI – work together to make it a reality.</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Microsoft offers a variety of cloud scale analytics services that</a:t>
            </a:r>
          </a:p>
          <a:p>
            <a:r>
              <a:rPr lang="en-US" sz="1200" b="0" i="0" u="none" strike="noStrike" kern="1200" baseline="0" dirty="0">
                <a:solidFill>
                  <a:schemeClr val="tx1"/>
                </a:solidFill>
                <a:latin typeface="+mn-lt"/>
                <a:ea typeface="+mn-ea"/>
                <a:cs typeface="+mn-cs"/>
              </a:rPr>
              <a:t>leverage the best of open source and Microsoft’s unique data</a:t>
            </a:r>
          </a:p>
          <a:p>
            <a:r>
              <a:rPr lang="en-US" sz="1200" b="0" i="0" u="none" strike="noStrike" kern="1200" baseline="0" dirty="0">
                <a:solidFill>
                  <a:schemeClr val="tx1"/>
                </a:solidFill>
                <a:latin typeface="+mn-lt"/>
                <a:ea typeface="+mn-ea"/>
                <a:cs typeface="+mn-cs"/>
              </a:rPr>
              <a:t>platform technology. Sometimes, such a broad array of options can</a:t>
            </a:r>
          </a:p>
          <a:p>
            <a:r>
              <a:rPr lang="en-US" sz="1200" b="0" i="0" u="none" strike="noStrike" kern="1200" baseline="0" dirty="0">
                <a:solidFill>
                  <a:schemeClr val="tx1"/>
                </a:solidFill>
                <a:latin typeface="+mn-lt"/>
                <a:ea typeface="+mn-ea"/>
                <a:cs typeface="+mn-cs"/>
              </a:rPr>
              <a:t>be a little intimidating; the best antidote is to get hands-on with one</a:t>
            </a:r>
          </a:p>
          <a:p>
            <a:r>
              <a:rPr lang="en-US" sz="1200" b="0" i="0" u="none" strike="noStrike" kern="1200" baseline="0" dirty="0">
                <a:solidFill>
                  <a:schemeClr val="tx1"/>
                </a:solidFill>
                <a:latin typeface="+mn-lt"/>
                <a:ea typeface="+mn-ea"/>
                <a:cs typeface="+mn-cs"/>
              </a:rPr>
              <a:t>or two of the technologies, then branch out further. Microsoft Azure</a:t>
            </a:r>
          </a:p>
          <a:p>
            <a:r>
              <a:rPr lang="en-US" sz="1200" b="0" i="0" u="none" strike="noStrike" kern="1200" baseline="0" dirty="0">
                <a:solidFill>
                  <a:schemeClr val="tx1"/>
                </a:solidFill>
                <a:latin typeface="+mn-lt"/>
                <a:ea typeface="+mn-ea"/>
                <a:cs typeface="+mn-cs"/>
              </a:rPr>
              <a:t>offers a free tier that lets customers do just that; Power BI Desktop</a:t>
            </a:r>
          </a:p>
          <a:p>
            <a:r>
              <a:rPr lang="en-US" sz="1200" b="0" i="0" u="none" strike="noStrike" kern="1200" baseline="0" dirty="0">
                <a:solidFill>
                  <a:schemeClr val="tx1"/>
                </a:solidFill>
                <a:latin typeface="+mn-lt"/>
                <a:ea typeface="+mn-ea"/>
                <a:cs typeface="+mn-cs"/>
              </a:rPr>
              <a:t>is available as a free download and the Power BI service offers a free</a:t>
            </a:r>
          </a:p>
          <a:p>
            <a:r>
              <a:rPr lang="en-AU" sz="1200" b="0" i="0" u="none" strike="noStrike" kern="1200" baseline="0" dirty="0">
                <a:solidFill>
                  <a:schemeClr val="tx1"/>
                </a:solidFill>
                <a:latin typeface="+mn-lt"/>
                <a:ea typeface="+mn-ea"/>
                <a:cs typeface="+mn-cs"/>
              </a:rPr>
              <a:t>subscription level.</a:t>
            </a:r>
          </a:p>
          <a:p>
            <a:endParaRPr lang="en-AU" sz="1200" b="0" i="0" u="none" strike="noStrike" kern="1200" baseline="0" dirty="0">
              <a:solidFill>
                <a:schemeClr val="tx1"/>
              </a:solidFill>
              <a:latin typeface="+mn-lt"/>
              <a:ea typeface="+mn-ea"/>
              <a:cs typeface="+mn-cs"/>
            </a:endParaRPr>
          </a:p>
          <a:p>
            <a:endParaRPr lang="en-AU" dirty="0"/>
          </a:p>
        </p:txBody>
      </p:sp>
      <p:sp>
        <p:nvSpPr>
          <p:cNvPr id="4" name="Slide Number Placeholder 3"/>
          <p:cNvSpPr>
            <a:spLocks noGrp="1"/>
          </p:cNvSpPr>
          <p:nvPr>
            <p:ph type="sldNum" sz="quarter" idx="5"/>
          </p:nvPr>
        </p:nvSpPr>
        <p:spPr/>
        <p:txBody>
          <a:bodyPr/>
          <a:lstStyle/>
          <a:p>
            <a:fld id="{BF137D91-78A3-4210-BF89-ECC7723F9147}" type="slidenum">
              <a:rPr lang="en-AU" smtClean="0"/>
              <a:t>64</a:t>
            </a:fld>
            <a:endParaRPr lang="en-AU"/>
          </a:p>
        </p:txBody>
      </p:sp>
    </p:spTree>
    <p:extLst>
      <p:ext uri="{BB962C8B-B14F-4D97-AF65-F5344CB8AC3E}">
        <p14:creationId xmlns:p14="http://schemas.microsoft.com/office/powerpoint/2010/main" val="3370037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hlinkClick r:id="rId3"/>
              </a:rPr>
              <a:t>https://docs.microsoft.com/en-us/learn/modules/intro-to-data-in-azure/</a:t>
            </a:r>
            <a:endParaRPr lang="en-AU" dirty="0"/>
          </a:p>
          <a:p>
            <a:endParaRPr lang="en-AU" dirty="0"/>
          </a:p>
        </p:txBody>
      </p:sp>
      <p:sp>
        <p:nvSpPr>
          <p:cNvPr id="4" name="Slide Number Placeholder 3"/>
          <p:cNvSpPr>
            <a:spLocks noGrp="1"/>
          </p:cNvSpPr>
          <p:nvPr>
            <p:ph type="sldNum" sz="quarter" idx="5"/>
          </p:nvPr>
        </p:nvSpPr>
        <p:spPr/>
        <p:txBody>
          <a:bodyPr/>
          <a:lstStyle/>
          <a:p>
            <a:fld id="{BF137D91-78A3-4210-BF89-ECC7723F9147}" type="slidenum">
              <a:rPr lang="en-AU" smtClean="0"/>
              <a:t>7</a:t>
            </a:fld>
            <a:endParaRPr lang="en-AU"/>
          </a:p>
        </p:txBody>
      </p:sp>
    </p:spTree>
    <p:extLst>
      <p:ext uri="{BB962C8B-B14F-4D97-AF65-F5344CB8AC3E}">
        <p14:creationId xmlns:p14="http://schemas.microsoft.com/office/powerpoint/2010/main" val="1031129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hlinkClick r:id="rId3"/>
              </a:rPr>
              <a:t>https://docs.microsoft.com/en-us/learn/paths/store-data-in-azure/</a:t>
            </a:r>
            <a:endParaRPr lang="en-AU" dirty="0"/>
          </a:p>
          <a:p>
            <a:endParaRPr lang="en-AU" dirty="0"/>
          </a:p>
          <a:p>
            <a:endParaRPr lang="en-AU" dirty="0"/>
          </a:p>
        </p:txBody>
      </p:sp>
      <p:sp>
        <p:nvSpPr>
          <p:cNvPr id="4" name="Slide Number Placeholder 3"/>
          <p:cNvSpPr>
            <a:spLocks noGrp="1"/>
          </p:cNvSpPr>
          <p:nvPr>
            <p:ph type="sldNum" sz="quarter" idx="5"/>
          </p:nvPr>
        </p:nvSpPr>
        <p:spPr/>
        <p:txBody>
          <a:bodyPr/>
          <a:lstStyle/>
          <a:p>
            <a:fld id="{BF137D91-78A3-4210-BF89-ECC7723F9147}" type="slidenum">
              <a:rPr lang="en-AU" smtClean="0"/>
              <a:t>11</a:t>
            </a:fld>
            <a:endParaRPr lang="en-AU"/>
          </a:p>
        </p:txBody>
      </p:sp>
    </p:spTree>
    <p:extLst>
      <p:ext uri="{BB962C8B-B14F-4D97-AF65-F5344CB8AC3E}">
        <p14:creationId xmlns:p14="http://schemas.microsoft.com/office/powerpoint/2010/main" val="3470992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hlinkClick r:id="rId3"/>
              </a:rPr>
              <a:t>https://docs.microsoft.com/en-us/learn/modules/evolving-world-of-data/4-understand-job-responsibility</a:t>
            </a:r>
            <a:endParaRPr lang="en-AU" dirty="0"/>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hlinkClick r:id="rId4"/>
              </a:rPr>
              <a:t>https://docs.microsoft.com/en-us/learn/modules/choose-storage-approach-in-azure/3-operations-and-latency</a:t>
            </a:r>
            <a:endParaRPr lang="en-AU" dirty="0"/>
          </a:p>
          <a:p>
            <a:endParaRPr lang="en-AU" dirty="0"/>
          </a:p>
        </p:txBody>
      </p:sp>
      <p:sp>
        <p:nvSpPr>
          <p:cNvPr id="4" name="Slide Number Placeholder 3"/>
          <p:cNvSpPr>
            <a:spLocks noGrp="1"/>
          </p:cNvSpPr>
          <p:nvPr>
            <p:ph type="sldNum" sz="quarter" idx="5"/>
          </p:nvPr>
        </p:nvSpPr>
        <p:spPr/>
        <p:txBody>
          <a:bodyPr/>
          <a:lstStyle/>
          <a:p>
            <a:fld id="{BF137D91-78A3-4210-BF89-ECC7723F9147}" type="slidenum">
              <a:rPr lang="en-AU" smtClean="0"/>
              <a:t>12</a:t>
            </a:fld>
            <a:endParaRPr lang="en-AU"/>
          </a:p>
        </p:txBody>
      </p:sp>
    </p:spTree>
    <p:extLst>
      <p:ext uri="{BB962C8B-B14F-4D97-AF65-F5344CB8AC3E}">
        <p14:creationId xmlns:p14="http://schemas.microsoft.com/office/powerpoint/2010/main" val="1151648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hlinkClick r:id="rId3"/>
              </a:rPr>
              <a:t>https://azure.microsoft.com/en-au/solutions/data-warehouse/</a:t>
            </a:r>
            <a:endParaRPr lang="en-AU" dirty="0"/>
          </a:p>
        </p:txBody>
      </p:sp>
      <p:sp>
        <p:nvSpPr>
          <p:cNvPr id="4" name="Slide Number Placeholder 3"/>
          <p:cNvSpPr>
            <a:spLocks noGrp="1"/>
          </p:cNvSpPr>
          <p:nvPr>
            <p:ph type="sldNum" sz="quarter" idx="5"/>
          </p:nvPr>
        </p:nvSpPr>
        <p:spPr/>
        <p:txBody>
          <a:bodyPr/>
          <a:lstStyle/>
          <a:p>
            <a:fld id="{BF137D91-78A3-4210-BF89-ECC7723F9147}" type="slidenum">
              <a:rPr lang="en-AU" smtClean="0"/>
              <a:t>14</a:t>
            </a:fld>
            <a:endParaRPr lang="en-AU"/>
          </a:p>
        </p:txBody>
      </p:sp>
    </p:spTree>
    <p:extLst>
      <p:ext uri="{BB962C8B-B14F-4D97-AF65-F5344CB8AC3E}">
        <p14:creationId xmlns:p14="http://schemas.microsoft.com/office/powerpoint/2010/main" val="2814798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15" marR="0" lvl="0" indent="0" algn="l" defTabSz="9560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1/22/2020 12:23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397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hlinkClick r:id="rId3"/>
              </a:rPr>
              <a:t>https://azure.microsoft.com/en-au/solutions/data-warehouse/</a:t>
            </a:r>
            <a:endParaRPr lang="en-AU" dirty="0"/>
          </a:p>
        </p:txBody>
      </p:sp>
      <p:sp>
        <p:nvSpPr>
          <p:cNvPr id="4" name="Slide Number Placeholder 3"/>
          <p:cNvSpPr>
            <a:spLocks noGrp="1"/>
          </p:cNvSpPr>
          <p:nvPr>
            <p:ph type="sldNum" sz="quarter" idx="5"/>
          </p:nvPr>
        </p:nvSpPr>
        <p:spPr/>
        <p:txBody>
          <a:bodyPr/>
          <a:lstStyle/>
          <a:p>
            <a:fld id="{BF137D91-78A3-4210-BF89-ECC7723F9147}" type="slidenum">
              <a:rPr lang="en-AU" smtClean="0"/>
              <a:t>16</a:t>
            </a:fld>
            <a:endParaRPr lang="en-AU"/>
          </a:p>
        </p:txBody>
      </p:sp>
    </p:spTree>
    <p:extLst>
      <p:ext uri="{BB962C8B-B14F-4D97-AF65-F5344CB8AC3E}">
        <p14:creationId xmlns:p14="http://schemas.microsoft.com/office/powerpoint/2010/main" val="55450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15" marR="0" lvl="0" indent="0" algn="l" defTabSz="9560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1/22/2020 12:23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72868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hlinkClick r:id="rId3"/>
              </a:rPr>
              <a:t>https://azure.microsoft.com/en-au/solutions/data-warehouse/</a:t>
            </a:r>
            <a:endParaRPr lang="en-AU" dirty="0"/>
          </a:p>
        </p:txBody>
      </p:sp>
      <p:sp>
        <p:nvSpPr>
          <p:cNvPr id="4" name="Slide Number Placeholder 3"/>
          <p:cNvSpPr>
            <a:spLocks noGrp="1"/>
          </p:cNvSpPr>
          <p:nvPr>
            <p:ph type="sldNum" sz="quarter" idx="5"/>
          </p:nvPr>
        </p:nvSpPr>
        <p:spPr/>
        <p:txBody>
          <a:bodyPr/>
          <a:lstStyle/>
          <a:p>
            <a:fld id="{BF137D91-78A3-4210-BF89-ECC7723F9147}" type="slidenum">
              <a:rPr lang="en-AU" smtClean="0"/>
              <a:t>18</a:t>
            </a:fld>
            <a:endParaRPr lang="en-AU"/>
          </a:p>
        </p:txBody>
      </p:sp>
    </p:spTree>
    <p:extLst>
      <p:ext uri="{BB962C8B-B14F-4D97-AF65-F5344CB8AC3E}">
        <p14:creationId xmlns:p14="http://schemas.microsoft.com/office/powerpoint/2010/main" val="257193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tif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tif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11.jp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11.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1/22/2020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1/22/2020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1/22/2020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6" y="2540313"/>
            <a:ext cx="9401560" cy="1793104"/>
          </a:xfrm>
          <a:noFill/>
        </p:spPr>
        <p:txBody>
          <a:bodyPr lIns="0" tIns="0" rIns="0" bIns="182880" anchor="b" anchorCtr="0"/>
          <a:lstStyle>
            <a:lvl1pPr>
              <a:defRPr sz="5292"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6" y="4342826"/>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5540" y="244284"/>
            <a:ext cx="1744034" cy="576853"/>
          </a:xfrm>
          <a:prstGeom prst="rect">
            <a:avLst/>
          </a:prstGeom>
        </p:spPr>
      </p:pic>
    </p:spTree>
    <p:extLst>
      <p:ext uri="{BB962C8B-B14F-4D97-AF65-F5344CB8AC3E}">
        <p14:creationId xmlns:p14="http://schemas.microsoft.com/office/powerpoint/2010/main" val="42139338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6" y="2540313"/>
            <a:ext cx="9401560" cy="1793104"/>
          </a:xfrm>
          <a:noFill/>
        </p:spPr>
        <p:txBody>
          <a:bodyPr lIns="0" tIns="0" rIns="0" bIns="182880" anchor="b" anchorCtr="0"/>
          <a:lstStyle>
            <a:lvl1pPr>
              <a:defRPr sz="5292"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6" y="4342826"/>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5" name="Picture 4">
            <a:extLst>
              <a:ext uri="{FF2B5EF4-FFF2-40B4-BE49-F238E27FC236}">
                <a16:creationId xmlns:a16="http://schemas.microsoft.com/office/drawing/2014/main" id="{588C950A-4A3C-4BAC-B975-217A5615843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7902" y="246985"/>
            <a:ext cx="1741673" cy="576072"/>
          </a:xfrm>
          <a:prstGeom prst="rect">
            <a:avLst/>
          </a:prstGeom>
        </p:spPr>
      </p:pic>
    </p:spTree>
    <p:extLst>
      <p:ext uri="{BB962C8B-B14F-4D97-AF65-F5344CB8AC3E}">
        <p14:creationId xmlns:p14="http://schemas.microsoft.com/office/powerpoint/2010/main" val="36228636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436" r="18018" b="15436"/>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0"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AEB49B-91DB-49CD-9812-DE40D464738E}"/>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2" strike="noStrike" spc="-147" baseline="0">
                <a:solidFill>
                  <a:schemeClr val="bg2"/>
                </a:solidFill>
                <a:latin typeface="+mj-lt"/>
              </a:defRPr>
            </a:lvl1pPr>
          </a:lstStyle>
          <a:p>
            <a:r>
              <a:rPr lang="en-US"/>
              <a:t>Azure presentation</a:t>
            </a:r>
            <a:br>
              <a:rPr lang="en-US"/>
            </a:br>
            <a:r>
              <a:rPr lang="en-US"/>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7" y="4342826"/>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902" y="246985"/>
            <a:ext cx="1741673" cy="576072"/>
          </a:xfrm>
          <a:prstGeom prst="rect">
            <a:avLst/>
          </a:prstGeom>
        </p:spPr>
      </p:pic>
    </p:spTree>
    <p:extLst>
      <p:ext uri="{BB962C8B-B14F-4D97-AF65-F5344CB8AC3E}">
        <p14:creationId xmlns:p14="http://schemas.microsoft.com/office/powerpoint/2010/main" val="17450811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E6D01-3E0F-4BD4-80CB-FAB8F44B0A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6566" r="12909" b="-1"/>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01F7B8B-303A-4D8B-98B1-89FED98B9B16}"/>
              </a:ext>
            </a:extLst>
          </p:cNvPr>
          <p:cNvSpPr/>
          <p:nvPr userDrawn="1"/>
        </p:nvSpPr>
        <p:spPr bwMode="auto">
          <a:xfrm rot="5400000">
            <a:off x="5610368" y="-5610364"/>
            <a:ext cx="971267" cy="12192001"/>
          </a:xfrm>
          <a:prstGeom prst="rect">
            <a:avLst/>
          </a:prstGeom>
          <a:gradFill flip="none" rotWithShape="1">
            <a:gsLst>
              <a:gs pos="0">
                <a:schemeClr val="accent1">
                  <a:lumMod val="5000"/>
                  <a:lumOff val="95000"/>
                  <a:alpha val="75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2"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7" y="4342826"/>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784461FB-856C-44B7-AF3E-D21A18D132C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902" y="246985"/>
            <a:ext cx="1741673" cy="576072"/>
          </a:xfrm>
          <a:prstGeom prst="rect">
            <a:avLst/>
          </a:prstGeom>
        </p:spPr>
      </p:pic>
    </p:spTree>
    <p:extLst>
      <p:ext uri="{BB962C8B-B14F-4D97-AF65-F5344CB8AC3E}">
        <p14:creationId xmlns:p14="http://schemas.microsoft.com/office/powerpoint/2010/main" val="25319148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0" name="Picture 9">
            <a:extLst>
              <a:ext uri="{FF2B5EF4-FFF2-40B4-BE49-F238E27FC236}">
                <a16:creationId xmlns:a16="http://schemas.microsoft.com/office/drawing/2014/main" id="{69752010-03A3-4EA2-99F5-BD7256D6539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902" y="246985"/>
            <a:ext cx="1741673" cy="576072"/>
          </a:xfrm>
          <a:prstGeom prst="rect">
            <a:avLst/>
          </a:prstGeom>
        </p:spPr>
      </p:pic>
    </p:spTree>
    <p:extLst>
      <p:ext uri="{BB962C8B-B14F-4D97-AF65-F5344CB8AC3E}">
        <p14:creationId xmlns:p14="http://schemas.microsoft.com/office/powerpoint/2010/main" val="3323850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10" name="Picture 9">
            <a:extLst>
              <a:ext uri="{FF2B5EF4-FFF2-40B4-BE49-F238E27FC236}">
                <a16:creationId xmlns:a16="http://schemas.microsoft.com/office/drawing/2014/main" id="{CB22DF54-0BC3-4D9B-8F6B-B26F3078531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902" y="246985"/>
            <a:ext cx="1741673" cy="576072"/>
          </a:xfrm>
          <a:prstGeom prst="rect">
            <a:avLst/>
          </a:prstGeom>
        </p:spPr>
      </p:pic>
    </p:spTree>
    <p:extLst>
      <p:ext uri="{BB962C8B-B14F-4D97-AF65-F5344CB8AC3E}">
        <p14:creationId xmlns:p14="http://schemas.microsoft.com/office/powerpoint/2010/main" val="12873717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3031093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5006028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1/22/2020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0505307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8039903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0830139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8773518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0807622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5009160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grpSp>
        <p:nvGrpSpPr>
          <p:cNvPr id="7" name="Group 6">
            <a:extLst>
              <a:ext uri="{FF2B5EF4-FFF2-40B4-BE49-F238E27FC236}">
                <a16:creationId xmlns:a16="http://schemas.microsoft.com/office/drawing/2014/main" id="{50554184-0121-4D93-A92D-8254F04359E5}"/>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5D0B40D0-B633-4D61-B3DE-ECCE7632298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A50068B5-65EC-465E-BF0B-07A2D86F6A1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32663273"/>
      </p:ext>
    </p:extLst>
  </p:cSld>
  <p:clrMapOvr>
    <a:masterClrMapping/>
  </p:clrMapOvr>
  <p:transition>
    <p:fade/>
  </p:transition>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1161892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8655198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7381509"/>
      </p:ext>
    </p:extLst>
  </p:cSld>
  <p:clrMapOvr>
    <a:masterClrMapping/>
  </p:clrMapOvr>
  <p:transition>
    <p:fade/>
  </p:transition>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1/22/2020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1686861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0294824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41795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27858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8345165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78" y="6431031"/>
            <a:ext cx="11326085" cy="95058"/>
            <a:chOff x="445128" y="6559056"/>
            <a:chExt cx="11553197" cy="96950"/>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41699977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1733532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369814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30171774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AA512-CC0D-46DD-888B-2028CC7382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8C44BE-5DA1-46F0-BF0B-A7B64D9E836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A80F88-A670-46FC-9DDB-8423E5F939CC}"/>
              </a:ext>
            </a:extLst>
          </p:cNvPr>
          <p:cNvSpPr>
            <a:spLocks noGrp="1"/>
          </p:cNvSpPr>
          <p:nvPr>
            <p:ph type="dt" sz="half" idx="10"/>
          </p:nvPr>
        </p:nvSpPr>
        <p:spPr/>
        <p:txBody>
          <a:bodyPr/>
          <a:lstStyle/>
          <a:p>
            <a:fld id="{9C1ADB0A-731F-4CCD-A03C-3F7BE99405DC}" type="datetimeFigureOut">
              <a:rPr lang="en-US" smtClean="0"/>
              <a:t>1/22/2020</a:t>
            </a:fld>
            <a:endParaRPr lang="en-US"/>
          </a:p>
        </p:txBody>
      </p:sp>
      <p:sp>
        <p:nvSpPr>
          <p:cNvPr id="5" name="Footer Placeholder 4">
            <a:extLst>
              <a:ext uri="{FF2B5EF4-FFF2-40B4-BE49-F238E27FC236}">
                <a16:creationId xmlns:a16="http://schemas.microsoft.com/office/drawing/2014/main" id="{767A0BEF-BB19-46E9-B426-6C2668DE12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3B23AA-8AB5-40E8-A131-16AB966B3A5C}"/>
              </a:ext>
            </a:extLst>
          </p:cNvPr>
          <p:cNvSpPr>
            <a:spLocks noGrp="1"/>
          </p:cNvSpPr>
          <p:nvPr>
            <p:ph type="sldNum" sz="quarter" idx="12"/>
          </p:nvPr>
        </p:nvSpPr>
        <p:spPr/>
        <p:txBody>
          <a:bodyPr/>
          <a:lstStyle/>
          <a:p>
            <a:fld id="{54F8A982-A3AD-4AC4-BA48-B0DE958DBBD1}" type="slidenum">
              <a:rPr lang="en-US" smtClean="0"/>
              <a:t>‹#›</a:t>
            </a:fld>
            <a:endParaRPr lang="en-US"/>
          </a:p>
        </p:txBody>
      </p:sp>
    </p:spTree>
    <p:extLst>
      <p:ext uri="{BB962C8B-B14F-4D97-AF65-F5344CB8AC3E}">
        <p14:creationId xmlns:p14="http://schemas.microsoft.com/office/powerpoint/2010/main" val="2536610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1/22/2020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031912"/>
          </a:xfrm>
        </p:spPr>
        <p:txBody>
          <a:bodyPr/>
          <a:lstStyle>
            <a:lvl1pPr marL="0" indent="0">
              <a:buNone/>
              <a:defRPr/>
            </a:lvl1pPr>
            <a:lvl2pPr marL="457112" indent="0">
              <a:buNone/>
              <a:defRPr/>
            </a:lvl2pPr>
            <a:lvl3pPr marL="914225" indent="0">
              <a:buNone/>
              <a:defRPr/>
            </a:lvl3pPr>
            <a:lvl4pPr marL="1371337" indent="0">
              <a:buNone/>
              <a:defRPr/>
            </a:lvl4pPr>
            <a:lvl5pPr marL="18284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5784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1/22/2020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1/22/2020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1/22/2020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1/22/2020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1/22/2020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image" Target="../media/image2.emf"/><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1/22/2020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1"/>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3468702495"/>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1.xml"/><Relationship Id="rId4" Type="http://schemas.openxmlformats.org/officeDocument/2006/relationships/image" Target="../media/image32.jpe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1.xml"/><Relationship Id="rId5" Type="http://schemas.openxmlformats.org/officeDocument/2006/relationships/image" Target="../media/image36.jpg"/><Relationship Id="rId4" Type="http://schemas.openxmlformats.org/officeDocument/2006/relationships/image" Target="../media/image35.jpe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1.xml"/><Relationship Id="rId4" Type="http://schemas.openxmlformats.org/officeDocument/2006/relationships/image" Target="../media/image3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jp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jp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dirty="0"/>
              <a:t>DATA</a:t>
            </a:r>
            <a:br>
              <a:rPr lang="en-US" dirty="0"/>
            </a:br>
            <a:r>
              <a:rPr lang="en-US" sz="4800" dirty="0"/>
              <a:t>Get Conversational</a:t>
            </a:r>
            <a:endParaRPr lang="en-US" sz="8000" dirty="0"/>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33996" y="4678229"/>
            <a:ext cx="6359322" cy="1021498"/>
          </a:xfrm>
        </p:spPr>
        <p:txBody>
          <a:bodyPr>
            <a:normAutofit/>
          </a:bodyPr>
          <a:lstStyle/>
          <a:p>
            <a:r>
              <a:rPr lang="en-US" dirty="0">
                <a:solidFill>
                  <a:schemeClr val="tx1">
                    <a:lumMod val="85000"/>
                    <a:lumOff val="15000"/>
                  </a:schemeClr>
                </a:solidFill>
              </a:rPr>
              <a:t>The Art of Possible with Azure Data</a:t>
            </a:r>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88AC6-F6FC-4F27-B646-86DF96B69F03}"/>
              </a:ext>
            </a:extLst>
          </p:cNvPr>
          <p:cNvSpPr>
            <a:spLocks noGrp="1"/>
          </p:cNvSpPr>
          <p:nvPr>
            <p:ph type="title"/>
          </p:nvPr>
        </p:nvSpPr>
        <p:spPr/>
        <p:txBody>
          <a:bodyPr/>
          <a:lstStyle/>
          <a:p>
            <a:r>
              <a:rPr lang="en-AU" dirty="0"/>
              <a:t>On-premises or Cloud?</a:t>
            </a:r>
          </a:p>
        </p:txBody>
      </p:sp>
      <p:pic>
        <p:nvPicPr>
          <p:cNvPr id="4" name="Picture 3">
            <a:extLst>
              <a:ext uri="{FF2B5EF4-FFF2-40B4-BE49-F238E27FC236}">
                <a16:creationId xmlns:a16="http://schemas.microsoft.com/office/drawing/2014/main" id="{B0F94331-2E02-44F1-8E86-34993DD62D29}"/>
              </a:ext>
            </a:extLst>
          </p:cNvPr>
          <p:cNvPicPr>
            <a:picLocks noChangeAspect="1"/>
          </p:cNvPicPr>
          <p:nvPr/>
        </p:nvPicPr>
        <p:blipFill>
          <a:blip r:embed="rId2"/>
          <a:stretch>
            <a:fillRect/>
          </a:stretch>
        </p:blipFill>
        <p:spPr>
          <a:xfrm>
            <a:off x="2808795" y="2107014"/>
            <a:ext cx="6574410" cy="4005099"/>
          </a:xfrm>
          <a:prstGeom prst="rect">
            <a:avLst/>
          </a:prstGeom>
        </p:spPr>
      </p:pic>
    </p:spTree>
    <p:extLst>
      <p:ext uri="{BB962C8B-B14F-4D97-AF65-F5344CB8AC3E}">
        <p14:creationId xmlns:p14="http://schemas.microsoft.com/office/powerpoint/2010/main" val="810449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13B4D-7E1B-4CDA-AFF9-31F684D95EF8}"/>
              </a:ext>
            </a:extLst>
          </p:cNvPr>
          <p:cNvSpPr>
            <a:spLocks noGrp="1"/>
          </p:cNvSpPr>
          <p:nvPr>
            <p:ph type="title"/>
          </p:nvPr>
        </p:nvSpPr>
        <p:spPr/>
        <p:txBody>
          <a:bodyPr/>
          <a:lstStyle/>
          <a:p>
            <a:r>
              <a:rPr lang="en-AU" dirty="0"/>
              <a:t>Store data in the Azure Cloud</a:t>
            </a:r>
          </a:p>
        </p:txBody>
      </p:sp>
      <p:sp>
        <p:nvSpPr>
          <p:cNvPr id="3" name="Content Placeholder 2">
            <a:extLst>
              <a:ext uri="{FF2B5EF4-FFF2-40B4-BE49-F238E27FC236}">
                <a16:creationId xmlns:a16="http://schemas.microsoft.com/office/drawing/2014/main" id="{D18B0600-2C5C-4F76-B9C4-B3BE14E772E5}"/>
              </a:ext>
            </a:extLst>
          </p:cNvPr>
          <p:cNvSpPr>
            <a:spLocks noGrp="1"/>
          </p:cNvSpPr>
          <p:nvPr>
            <p:ph idx="1"/>
          </p:nvPr>
        </p:nvSpPr>
        <p:spPr/>
        <p:txBody>
          <a:bodyPr>
            <a:normAutofit lnSpcReduction="10000"/>
          </a:bodyPr>
          <a:lstStyle/>
          <a:p>
            <a:pPr>
              <a:buFont typeface="Wingdings" panose="05000000000000000000" pitchFamily="2" charset="2"/>
              <a:buChar char="v"/>
            </a:pPr>
            <a:r>
              <a:rPr lang="en-AU" sz="2400" dirty="0"/>
              <a:t> Automated backup and recovery</a:t>
            </a:r>
          </a:p>
          <a:p>
            <a:pPr>
              <a:buFont typeface="Wingdings" panose="05000000000000000000" pitchFamily="2" charset="2"/>
              <a:buChar char="v"/>
            </a:pPr>
            <a:r>
              <a:rPr lang="en-AU" sz="2400" dirty="0"/>
              <a:t> Replication across the globe</a:t>
            </a:r>
          </a:p>
          <a:p>
            <a:pPr>
              <a:buFont typeface="Wingdings" panose="05000000000000000000" pitchFamily="2" charset="2"/>
              <a:buChar char="v"/>
            </a:pPr>
            <a:r>
              <a:rPr lang="en-AU" sz="2400" dirty="0"/>
              <a:t> Support for data analytics</a:t>
            </a:r>
          </a:p>
          <a:p>
            <a:pPr>
              <a:buFont typeface="Wingdings" panose="05000000000000000000" pitchFamily="2" charset="2"/>
              <a:buChar char="v"/>
            </a:pPr>
            <a:r>
              <a:rPr lang="en-AU" sz="2400" dirty="0"/>
              <a:t> Encryption capabilities</a:t>
            </a:r>
          </a:p>
          <a:p>
            <a:pPr>
              <a:buFont typeface="Wingdings" panose="05000000000000000000" pitchFamily="2" charset="2"/>
              <a:buChar char="v"/>
            </a:pPr>
            <a:r>
              <a:rPr lang="en-AU" sz="2400" dirty="0"/>
              <a:t> Multiple data types</a:t>
            </a:r>
          </a:p>
          <a:p>
            <a:pPr>
              <a:buFont typeface="Wingdings" panose="05000000000000000000" pitchFamily="2" charset="2"/>
              <a:buChar char="v"/>
            </a:pPr>
            <a:r>
              <a:rPr lang="it-IT" sz="2400" dirty="0"/>
              <a:t> Data storage in virtual disks</a:t>
            </a:r>
          </a:p>
          <a:p>
            <a:pPr>
              <a:buFont typeface="Wingdings" panose="05000000000000000000" pitchFamily="2" charset="2"/>
              <a:buChar char="v"/>
            </a:pPr>
            <a:r>
              <a:rPr lang="en-AU" sz="2400" dirty="0"/>
              <a:t> Storage tiers</a:t>
            </a:r>
          </a:p>
        </p:txBody>
      </p:sp>
      <p:pic>
        <p:nvPicPr>
          <p:cNvPr id="4" name="Picture 3">
            <a:extLst>
              <a:ext uri="{FF2B5EF4-FFF2-40B4-BE49-F238E27FC236}">
                <a16:creationId xmlns:a16="http://schemas.microsoft.com/office/drawing/2014/main" id="{51FED849-B764-499F-97A9-099AB3A36BCE}"/>
              </a:ext>
            </a:extLst>
          </p:cNvPr>
          <p:cNvPicPr>
            <a:picLocks noChangeAspect="1"/>
          </p:cNvPicPr>
          <p:nvPr/>
        </p:nvPicPr>
        <p:blipFill>
          <a:blip r:embed="rId3"/>
          <a:stretch>
            <a:fillRect/>
          </a:stretch>
        </p:blipFill>
        <p:spPr>
          <a:xfrm>
            <a:off x="7463338" y="3367338"/>
            <a:ext cx="3692342" cy="1242615"/>
          </a:xfrm>
          <a:prstGeom prst="rect">
            <a:avLst/>
          </a:prstGeom>
        </p:spPr>
      </p:pic>
    </p:spTree>
    <p:extLst>
      <p:ext uri="{BB962C8B-B14F-4D97-AF65-F5344CB8AC3E}">
        <p14:creationId xmlns:p14="http://schemas.microsoft.com/office/powerpoint/2010/main" val="650436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3F1CC-7521-4957-9C85-C78BF7CB0A30}"/>
              </a:ext>
            </a:extLst>
          </p:cNvPr>
          <p:cNvSpPr>
            <a:spLocks noGrp="1"/>
          </p:cNvSpPr>
          <p:nvPr>
            <p:ph type="title"/>
          </p:nvPr>
        </p:nvSpPr>
        <p:spPr/>
        <p:txBody>
          <a:bodyPr/>
          <a:lstStyle/>
          <a:p>
            <a:r>
              <a:rPr lang="en-AU" dirty="0"/>
              <a:t>Governance</a:t>
            </a:r>
          </a:p>
        </p:txBody>
      </p:sp>
      <p:sp>
        <p:nvSpPr>
          <p:cNvPr id="3" name="Content Placeholder 2">
            <a:extLst>
              <a:ext uri="{FF2B5EF4-FFF2-40B4-BE49-F238E27FC236}">
                <a16:creationId xmlns:a16="http://schemas.microsoft.com/office/drawing/2014/main" id="{9E7E455C-15E1-441B-9985-EEDBE3F26E1A}"/>
              </a:ext>
            </a:extLst>
          </p:cNvPr>
          <p:cNvSpPr>
            <a:spLocks noGrp="1"/>
          </p:cNvSpPr>
          <p:nvPr>
            <p:ph idx="1"/>
          </p:nvPr>
        </p:nvSpPr>
        <p:spPr/>
        <p:txBody>
          <a:bodyPr>
            <a:normAutofit/>
          </a:bodyPr>
          <a:lstStyle/>
          <a:p>
            <a:pPr>
              <a:lnSpc>
                <a:spcPct val="200000"/>
              </a:lnSpc>
              <a:buFont typeface="Wingdings" panose="05000000000000000000" pitchFamily="2" charset="2"/>
              <a:buChar char="v"/>
            </a:pPr>
            <a:r>
              <a:rPr lang="en-AU" sz="2400" dirty="0"/>
              <a:t> Roles &amp; responsibilities</a:t>
            </a:r>
          </a:p>
          <a:p>
            <a:pPr>
              <a:lnSpc>
                <a:spcPct val="200000"/>
              </a:lnSpc>
              <a:buFont typeface="Wingdings" panose="05000000000000000000" pitchFamily="2" charset="2"/>
              <a:buChar char="v"/>
            </a:pPr>
            <a:r>
              <a:rPr lang="en-AU" sz="2400" dirty="0"/>
              <a:t> Change data processes</a:t>
            </a:r>
          </a:p>
          <a:p>
            <a:pPr>
              <a:lnSpc>
                <a:spcPct val="200000"/>
              </a:lnSpc>
              <a:buFont typeface="Wingdings" panose="05000000000000000000" pitchFamily="2" charset="2"/>
              <a:buChar char="v"/>
            </a:pPr>
            <a:r>
              <a:rPr lang="en-AU" sz="2400" dirty="0"/>
              <a:t> From implementing to provisioning</a:t>
            </a:r>
          </a:p>
          <a:p>
            <a:pPr>
              <a:lnSpc>
                <a:spcPct val="200000"/>
              </a:lnSpc>
              <a:buFont typeface="Wingdings" panose="05000000000000000000" pitchFamily="2" charset="2"/>
              <a:buChar char="v"/>
            </a:pPr>
            <a:r>
              <a:rPr lang="en-AU" sz="2400" dirty="0"/>
              <a:t> Operational needs</a:t>
            </a:r>
          </a:p>
        </p:txBody>
      </p:sp>
      <p:pic>
        <p:nvPicPr>
          <p:cNvPr id="13314" name="Picture 2" descr="Image result for control icon">
            <a:extLst>
              <a:ext uri="{FF2B5EF4-FFF2-40B4-BE49-F238E27FC236}">
                <a16:creationId xmlns:a16="http://schemas.microsoft.com/office/drawing/2014/main" id="{1D59B9C3-CD57-49A6-AD57-89C4D738A3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251" y="2818431"/>
            <a:ext cx="2340429" cy="2340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87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121AD-B073-41CB-AE23-9BB2C28C3562}"/>
              </a:ext>
            </a:extLst>
          </p:cNvPr>
          <p:cNvSpPr>
            <a:spLocks noGrp="1"/>
          </p:cNvSpPr>
          <p:nvPr>
            <p:ph type="title"/>
          </p:nvPr>
        </p:nvSpPr>
        <p:spPr>
          <a:xfrm>
            <a:off x="1097279" y="4799362"/>
            <a:ext cx="10113645" cy="743682"/>
          </a:xfrm>
          <a:prstGeom prst="rect">
            <a:avLst/>
          </a:prstGeom>
        </p:spPr>
        <p:txBody>
          <a:bodyPr anchor="b">
            <a:normAutofit/>
          </a:bodyPr>
          <a:lstStyle/>
          <a:p>
            <a:r>
              <a:rPr lang="en-US" dirty="0"/>
              <a:t>Successful Customer case studies</a:t>
            </a:r>
          </a:p>
        </p:txBody>
      </p:sp>
      <p:pic>
        <p:nvPicPr>
          <p:cNvPr id="2050" name="Picture 2" descr="Related image">
            <a:extLst>
              <a:ext uri="{FF2B5EF4-FFF2-40B4-BE49-F238E27FC236}">
                <a16:creationId xmlns:a16="http://schemas.microsoft.com/office/drawing/2014/main" id="{7F16B8DD-2641-4E97-B415-8DC3C394C8A7}"/>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t="20787" b="20787"/>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1231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EA998-2EDF-4A51-AE79-9A18366517EB}"/>
              </a:ext>
            </a:extLst>
          </p:cNvPr>
          <p:cNvSpPr>
            <a:spLocks noGrp="1"/>
          </p:cNvSpPr>
          <p:nvPr>
            <p:ph type="title"/>
          </p:nvPr>
        </p:nvSpPr>
        <p:spPr/>
        <p:txBody>
          <a:bodyPr/>
          <a:lstStyle/>
          <a:p>
            <a:r>
              <a:rPr lang="en-AU" dirty="0"/>
              <a:t>Accelerate time to market</a:t>
            </a:r>
          </a:p>
        </p:txBody>
      </p:sp>
      <p:sp>
        <p:nvSpPr>
          <p:cNvPr id="3" name="Content Placeholder 2">
            <a:extLst>
              <a:ext uri="{FF2B5EF4-FFF2-40B4-BE49-F238E27FC236}">
                <a16:creationId xmlns:a16="http://schemas.microsoft.com/office/drawing/2014/main" id="{AC21A587-664C-45C9-84BB-A54894C2B44F}"/>
              </a:ext>
            </a:extLst>
          </p:cNvPr>
          <p:cNvSpPr>
            <a:spLocks noGrp="1"/>
          </p:cNvSpPr>
          <p:nvPr>
            <p:ph idx="1"/>
          </p:nvPr>
        </p:nvSpPr>
        <p:spPr/>
        <p:txBody>
          <a:bodyPr>
            <a:normAutofit/>
          </a:bodyPr>
          <a:lstStyle/>
          <a:p>
            <a:pPr marL="0" indent="0">
              <a:lnSpc>
                <a:spcPct val="200000"/>
              </a:lnSpc>
              <a:buNone/>
            </a:pPr>
            <a:r>
              <a:rPr lang="en-AU" sz="2400" b="1" dirty="0"/>
              <a:t>Rockwell Automation</a:t>
            </a:r>
          </a:p>
          <a:p>
            <a:pPr>
              <a:lnSpc>
                <a:spcPct val="200000"/>
              </a:lnSpc>
              <a:buFont typeface="Wingdings" panose="05000000000000000000" pitchFamily="2" charset="2"/>
              <a:buChar char="v"/>
            </a:pPr>
            <a:r>
              <a:rPr lang="en-US" sz="2000" dirty="0"/>
              <a:t> Designing an IT platform for manufacturing processes</a:t>
            </a:r>
          </a:p>
          <a:p>
            <a:pPr>
              <a:lnSpc>
                <a:spcPct val="200000"/>
              </a:lnSpc>
              <a:buFont typeface="Wingdings" panose="05000000000000000000" pitchFamily="2" charset="2"/>
              <a:buChar char="v"/>
            </a:pPr>
            <a:r>
              <a:rPr lang="en-US" sz="2000" dirty="0"/>
              <a:t> Gaining real-time insight into operational processes</a:t>
            </a:r>
          </a:p>
          <a:p>
            <a:pPr>
              <a:lnSpc>
                <a:spcPct val="200000"/>
              </a:lnSpc>
              <a:buFont typeface="Wingdings" panose="05000000000000000000" pitchFamily="2" charset="2"/>
              <a:buChar char="v"/>
            </a:pPr>
            <a:r>
              <a:rPr lang="en-US" sz="2000" dirty="0"/>
              <a:t> Simplifying the adoption of advanced analytics</a:t>
            </a:r>
            <a:endParaRPr lang="en-AU" sz="2000" dirty="0"/>
          </a:p>
        </p:txBody>
      </p:sp>
      <p:sp>
        <p:nvSpPr>
          <p:cNvPr id="7" name="Rectangle 6">
            <a:extLst>
              <a:ext uri="{FF2B5EF4-FFF2-40B4-BE49-F238E27FC236}">
                <a16:creationId xmlns:a16="http://schemas.microsoft.com/office/drawing/2014/main" id="{D3831D5F-9A20-4132-A466-81E711169918}"/>
              </a:ext>
            </a:extLst>
          </p:cNvPr>
          <p:cNvSpPr/>
          <p:nvPr/>
        </p:nvSpPr>
        <p:spPr>
          <a:xfrm>
            <a:off x="0" y="5840472"/>
            <a:ext cx="12192000" cy="570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bg1"/>
                </a:solidFill>
              </a:rPr>
              <a:t>https://customers.microsoft.com/en-au/story/rockwell-automation</a:t>
            </a:r>
          </a:p>
        </p:txBody>
      </p:sp>
      <p:pic>
        <p:nvPicPr>
          <p:cNvPr id="8" name="Picture 7">
            <a:extLst>
              <a:ext uri="{FF2B5EF4-FFF2-40B4-BE49-F238E27FC236}">
                <a16:creationId xmlns:a16="http://schemas.microsoft.com/office/drawing/2014/main" id="{5EA99759-C712-4C7E-9D53-32A82323D17A}"/>
              </a:ext>
            </a:extLst>
          </p:cNvPr>
          <p:cNvPicPr>
            <a:picLocks noChangeAspect="1"/>
          </p:cNvPicPr>
          <p:nvPr/>
        </p:nvPicPr>
        <p:blipFill>
          <a:blip r:embed="rId3"/>
          <a:stretch>
            <a:fillRect/>
          </a:stretch>
        </p:blipFill>
        <p:spPr>
          <a:xfrm>
            <a:off x="8119918" y="2234855"/>
            <a:ext cx="3765372" cy="3234776"/>
          </a:xfrm>
          <a:prstGeom prst="rect">
            <a:avLst/>
          </a:prstGeom>
        </p:spPr>
      </p:pic>
    </p:spTree>
    <p:extLst>
      <p:ext uri="{BB962C8B-B14F-4D97-AF65-F5344CB8AC3E}">
        <p14:creationId xmlns:p14="http://schemas.microsoft.com/office/powerpoint/2010/main" val="3102091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cstate="print">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a:off x="459435" y="1203324"/>
            <a:ext cx="2031980" cy="480929"/>
          </a:xfrm>
          <a:prstGeom prst="rect">
            <a:avLst/>
          </a:prstGeom>
        </p:spPr>
      </p:pic>
      <p:sp>
        <p:nvSpPr>
          <p:cNvPr id="4" name="Text Placeholder 3">
            <a:extLst>
              <a:ext uri="{FF2B5EF4-FFF2-40B4-BE49-F238E27FC236}">
                <a16:creationId xmlns:a16="http://schemas.microsoft.com/office/drawing/2014/main" id="{AFCD80EF-C310-4429-8621-AB6C438C1799}"/>
              </a:ext>
            </a:extLst>
          </p:cNvPr>
          <p:cNvSpPr>
            <a:spLocks noGrp="1"/>
          </p:cNvSpPr>
          <p:nvPr>
            <p:ph type="body" sz="quarter" idx="4294967295"/>
          </p:nvPr>
        </p:nvSpPr>
        <p:spPr>
          <a:xfrm>
            <a:off x="382757" y="1922673"/>
            <a:ext cx="5657706" cy="997196"/>
          </a:xfrm>
        </p:spPr>
        <p:txBody>
          <a:bodyPr vert="horz" wrap="square" lIns="0" tIns="0" rIns="0" bIns="0" rtlCol="0" anchor="t">
            <a:spAutoFit/>
          </a:bodyPr>
          <a:lstStyle/>
          <a:p>
            <a:pPr>
              <a:lnSpc>
                <a:spcPct val="90000"/>
              </a:lnSpc>
              <a:spcBef>
                <a:spcPts val="600"/>
              </a:spcBef>
              <a:spcAft>
                <a:spcPts val="0"/>
              </a:spcAft>
            </a:pPr>
            <a:r>
              <a:rPr lang="en-US" sz="1800">
                <a:solidFill>
                  <a:schemeClr val="tx2"/>
                </a:solidFill>
                <a:latin typeface="+mj-lt"/>
              </a:rPr>
              <a:t>Rockwell cut development</a:t>
            </a:r>
            <a:br>
              <a:rPr lang="en-US" sz="1800">
                <a:solidFill>
                  <a:schemeClr val="tx2"/>
                </a:solidFill>
                <a:latin typeface="+mj-lt"/>
                <a:cs typeface="Segoe UI Semibold"/>
              </a:rPr>
            </a:br>
            <a:r>
              <a:rPr lang="en-US" sz="1800">
                <a:solidFill>
                  <a:schemeClr val="tx2"/>
                </a:solidFill>
                <a:latin typeface="+mj-lt"/>
              </a:rPr>
              <a:t>time by 80% for shorter </a:t>
            </a:r>
            <a:br>
              <a:rPr lang="en-US" sz="1800">
                <a:solidFill>
                  <a:schemeClr val="tx2"/>
                </a:solidFill>
                <a:latin typeface="+mj-lt"/>
                <a:cs typeface="Segoe UI Semibold"/>
              </a:rPr>
            </a:br>
            <a:r>
              <a:rPr lang="en-US" sz="1800">
                <a:solidFill>
                  <a:schemeClr val="tx2"/>
                </a:solidFill>
                <a:latin typeface="+mj-lt"/>
              </a:rPr>
              <a:t>time-to-market, reduced costs, and improved customer responsiveness</a:t>
            </a:r>
          </a:p>
        </p:txBody>
      </p:sp>
      <p:sp>
        <p:nvSpPr>
          <p:cNvPr id="5" name="Text Placeholder 4">
            <a:extLst>
              <a:ext uri="{FF2B5EF4-FFF2-40B4-BE49-F238E27FC236}">
                <a16:creationId xmlns:a16="http://schemas.microsoft.com/office/drawing/2014/main" id="{F577BADE-88B0-4386-A76B-929FCDA94D55}"/>
              </a:ext>
            </a:extLst>
          </p:cNvPr>
          <p:cNvSpPr>
            <a:spLocks noGrp="1"/>
          </p:cNvSpPr>
          <p:nvPr>
            <p:ph type="body" sz="quarter" idx="4294967295"/>
          </p:nvPr>
        </p:nvSpPr>
        <p:spPr>
          <a:xfrm>
            <a:off x="434712" y="3406985"/>
            <a:ext cx="5661288" cy="2674578"/>
          </a:xfrm>
        </p:spPr>
        <p:txBody>
          <a:bodyPr/>
          <a:lstStyle/>
          <a:p>
            <a:pPr marL="0" indent="0" fontAlgn="t">
              <a:lnSpc>
                <a:spcPct val="90000"/>
              </a:lnSpc>
              <a:spcBef>
                <a:spcPts val="600"/>
              </a:spcBef>
              <a:spcAft>
                <a:spcPts val="0"/>
              </a:spcAft>
              <a:buNone/>
            </a:pPr>
            <a:r>
              <a:rPr lang="en-US" sz="1600">
                <a:latin typeface="Segoe UI" panose="020B0502040204020203" pitchFamily="34" charset="0"/>
                <a:ea typeface="Segoe UI" panose="020B0502040204020203" pitchFamily="34" charset="0"/>
                <a:cs typeface="Segoe UI" panose="020B0502040204020203" pitchFamily="34" charset="0"/>
              </a:rPr>
              <a:t>Best in class support for SQL, Apache Spark, and Apache Hadoop, and large developer community support</a:t>
            </a:r>
          </a:p>
          <a:p>
            <a:pPr marL="0" indent="0" fontAlgn="t">
              <a:lnSpc>
                <a:spcPct val="90000"/>
              </a:lnSpc>
              <a:spcAft>
                <a:spcPts val="0"/>
              </a:spcAft>
              <a:buNone/>
            </a:pPr>
            <a:endParaRPr lang="en-US" sz="1600">
              <a:latin typeface="Segoe UI" panose="020B0502040204020203" pitchFamily="34" charset="0"/>
              <a:ea typeface="Segoe UI" panose="020B0502040204020203" pitchFamily="34" charset="0"/>
              <a:cs typeface="Segoe UI" panose="020B0502040204020203" pitchFamily="34" charset="0"/>
            </a:endParaRPr>
          </a:p>
          <a:p>
            <a:pPr marL="0" indent="0" fontAlgn="t">
              <a:lnSpc>
                <a:spcPct val="90000"/>
              </a:lnSpc>
              <a:spcBef>
                <a:spcPts val="600"/>
              </a:spcBef>
              <a:spcAft>
                <a:spcPts val="0"/>
              </a:spcAft>
              <a:buNone/>
            </a:pPr>
            <a:r>
              <a:rPr lang="en-US" sz="1600">
                <a:latin typeface="Segoe UI" panose="020B0502040204020203" pitchFamily="34" charset="0"/>
                <a:ea typeface="Segoe UI" panose="020B0502040204020203" pitchFamily="34" charset="0"/>
                <a:cs typeface="Segoe UI" panose="020B0502040204020203" pitchFamily="34" charset="0"/>
              </a:rPr>
              <a:t>Provision your data warehouse and spark environment in minutes with a single click</a:t>
            </a:r>
          </a:p>
          <a:p>
            <a:pPr marL="0" indent="0" fontAlgn="t">
              <a:lnSpc>
                <a:spcPct val="90000"/>
              </a:lnSpc>
              <a:spcAft>
                <a:spcPts val="0"/>
              </a:spcAft>
              <a:buNone/>
            </a:pPr>
            <a:endParaRPr lang="en-US" sz="1600">
              <a:latin typeface="Segoe UI" panose="020B0502040204020203" pitchFamily="34" charset="0"/>
              <a:ea typeface="Segoe UI" panose="020B0502040204020203" pitchFamily="34" charset="0"/>
              <a:cs typeface="Segoe UI" panose="020B0502040204020203" pitchFamily="34" charset="0"/>
            </a:endParaRPr>
          </a:p>
          <a:p>
            <a:pPr marL="0" indent="0" fontAlgn="t">
              <a:lnSpc>
                <a:spcPct val="90000"/>
              </a:lnSpc>
              <a:spcBef>
                <a:spcPts val="600"/>
              </a:spcBef>
              <a:spcAft>
                <a:spcPts val="0"/>
              </a:spcAft>
              <a:buNone/>
            </a:pPr>
            <a:r>
              <a:rPr lang="en-US" sz="1600">
                <a:latin typeface="Segoe UI" panose="020B0502040204020203" pitchFamily="34" charset="0"/>
                <a:ea typeface="Segoe UI" panose="020B0502040204020203" pitchFamily="34" charset="0"/>
                <a:cs typeface="Segoe UI" panose="020B0502040204020203" pitchFamily="34" charset="0"/>
              </a:rPr>
              <a:t>Accelerate your data integration with consistent 30+ native data connectors</a:t>
            </a:r>
          </a:p>
          <a:p>
            <a:pPr marL="0" indent="0" fontAlgn="t">
              <a:lnSpc>
                <a:spcPct val="90000"/>
              </a:lnSpc>
              <a:spcAft>
                <a:spcPts val="0"/>
              </a:spcAft>
              <a:buNone/>
            </a:pPr>
            <a:endParaRPr lang="en-US" sz="1600">
              <a:latin typeface="Segoe UI" panose="020B0502040204020203" pitchFamily="34" charset="0"/>
              <a:ea typeface="Segoe UI" panose="020B0502040204020203" pitchFamily="34" charset="0"/>
              <a:cs typeface="Segoe UI" panose="020B0502040204020203" pitchFamily="34" charset="0"/>
            </a:endParaRPr>
          </a:p>
          <a:p>
            <a:pPr marL="0" indent="0" fontAlgn="t">
              <a:lnSpc>
                <a:spcPct val="90000"/>
              </a:lnSpc>
              <a:spcBef>
                <a:spcPts val="600"/>
              </a:spcBef>
              <a:spcAft>
                <a:spcPts val="0"/>
              </a:spcAft>
              <a:buNone/>
            </a:pPr>
            <a:r>
              <a:rPr lang="en-US" sz="1600">
                <a:latin typeface="Segoe UI" panose="020B0502040204020203" pitchFamily="34" charset="0"/>
                <a:ea typeface="Segoe UI" panose="020B0502040204020203" pitchFamily="34" charset="0"/>
                <a:cs typeface="Segoe UI" panose="020B0502040204020203" pitchFamily="34" charset="0"/>
              </a:rPr>
              <a:t>Empower your data scientists, data engineers, and business analysts to use the tools and languages of their choice </a:t>
            </a:r>
          </a:p>
        </p:txBody>
      </p:sp>
      <p:sp>
        <p:nvSpPr>
          <p:cNvPr id="32" name="Rectangle 31">
            <a:extLst>
              <a:ext uri="{FF2B5EF4-FFF2-40B4-BE49-F238E27FC236}">
                <a16:creationId xmlns:a16="http://schemas.microsoft.com/office/drawing/2014/main" id="{2081DBC0-D941-4A23-8388-29BBC5775843}"/>
              </a:ext>
            </a:extLst>
          </p:cNvPr>
          <p:cNvSpPr/>
          <p:nvPr/>
        </p:nvSpPr>
        <p:spPr>
          <a:xfrm>
            <a:off x="763889" y="550849"/>
            <a:ext cx="1484940" cy="3385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a:ea typeface="+mn-ea"/>
                <a:cs typeface="Segoe UI" panose="020B0502040204020203" pitchFamily="34" charset="0"/>
              </a:rPr>
              <a:t>Productive </a:t>
            </a:r>
            <a:endParaRPr kumimoji="0" lang="en-US" sz="1600" b="0" i="0" u="none" strike="noStrike" kern="1200" cap="none" spc="0" normalizeH="0" baseline="0" noProof="0">
              <a:ln>
                <a:noFill/>
              </a:ln>
              <a:solidFill>
                <a:srgbClr val="0078D7"/>
              </a:solidFill>
              <a:effectLst/>
              <a:uLnTx/>
              <a:uFillTx/>
              <a:latin typeface="Segoe UI Semibold"/>
              <a:ea typeface="+mn-ea"/>
              <a:cs typeface="Segoe UI Semilight" charset="0"/>
            </a:endParaRPr>
          </a:p>
        </p:txBody>
      </p:sp>
      <p:pic>
        <p:nvPicPr>
          <p:cNvPr id="10" name="Picture 9">
            <a:extLst>
              <a:ext uri="{FF2B5EF4-FFF2-40B4-BE49-F238E27FC236}">
                <a16:creationId xmlns:a16="http://schemas.microsoft.com/office/drawing/2014/main" id="{2F1ED4D8-3FD6-4744-8CCD-8E35A669B108}"/>
              </a:ext>
            </a:extLst>
          </p:cNvPr>
          <p:cNvPicPr>
            <a:picLocks noChangeAspect="1"/>
          </p:cNvPicPr>
          <p:nvPr/>
        </p:nvPicPr>
        <p:blipFill rotWithShape="1">
          <a:blip r:embed="rId4">
            <a:extLst>
              <a:ext uri="{28A0092B-C50C-407E-A947-70E740481C1C}">
                <a14:useLocalDpi xmlns:a14="http://schemas.microsoft.com/office/drawing/2010/main" val="0"/>
              </a:ext>
            </a:extLst>
          </a:blip>
          <a:srcRect l="42642"/>
          <a:stretch/>
        </p:blipFill>
        <p:spPr>
          <a:xfrm>
            <a:off x="6332538" y="-45798"/>
            <a:ext cx="5989376" cy="6944398"/>
          </a:xfrm>
          <a:prstGeom prst="rect">
            <a:avLst/>
          </a:prstGeom>
        </p:spPr>
      </p:pic>
      <p:grpSp>
        <p:nvGrpSpPr>
          <p:cNvPr id="42" name="Group 41">
            <a:extLst>
              <a:ext uri="{FF2B5EF4-FFF2-40B4-BE49-F238E27FC236}">
                <a16:creationId xmlns:a16="http://schemas.microsoft.com/office/drawing/2014/main" id="{B0BDA68B-72FC-EF4E-BABA-F763BF130F3A}"/>
              </a:ext>
            </a:extLst>
          </p:cNvPr>
          <p:cNvGrpSpPr/>
          <p:nvPr/>
        </p:nvGrpSpPr>
        <p:grpSpPr>
          <a:xfrm>
            <a:off x="462137" y="472747"/>
            <a:ext cx="301752" cy="327353"/>
            <a:chOff x="2425399" y="576263"/>
            <a:chExt cx="823868" cy="970257"/>
          </a:xfrm>
        </p:grpSpPr>
        <p:grpSp>
          <p:nvGrpSpPr>
            <p:cNvPr id="43" name="Group 42">
              <a:extLst>
                <a:ext uri="{FF2B5EF4-FFF2-40B4-BE49-F238E27FC236}">
                  <a16:creationId xmlns:a16="http://schemas.microsoft.com/office/drawing/2014/main" id="{E6D7AE77-EB64-704C-8FA2-7A5151C6C076}"/>
                </a:ext>
              </a:extLst>
            </p:cNvPr>
            <p:cNvGrpSpPr/>
            <p:nvPr/>
          </p:nvGrpSpPr>
          <p:grpSpPr>
            <a:xfrm>
              <a:off x="2425399" y="660105"/>
              <a:ext cx="823868" cy="886415"/>
              <a:chOff x="2335756" y="3558618"/>
              <a:chExt cx="296251" cy="318742"/>
            </a:xfrm>
          </p:grpSpPr>
          <p:sp>
            <p:nvSpPr>
              <p:cNvPr id="46" name="Freeform 22">
                <a:extLst>
                  <a:ext uri="{FF2B5EF4-FFF2-40B4-BE49-F238E27FC236}">
                    <a16:creationId xmlns:a16="http://schemas.microsoft.com/office/drawing/2014/main" id="{FA024334-34D9-2942-8D57-15344FB46EE5}"/>
                  </a:ext>
                </a:extLst>
              </p:cNvPr>
              <p:cNvSpPr>
                <a:spLocks/>
              </p:cNvSpPr>
              <p:nvPr/>
            </p:nvSpPr>
            <p:spPr bwMode="auto">
              <a:xfrm>
                <a:off x="2498779" y="3603544"/>
                <a:ext cx="84252" cy="161002"/>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47" name="Oval 46">
                <a:extLst>
                  <a:ext uri="{FF2B5EF4-FFF2-40B4-BE49-F238E27FC236}">
                    <a16:creationId xmlns:a16="http://schemas.microsoft.com/office/drawing/2014/main" id="{51484464-9D00-FB49-99A9-02E246C0C517}"/>
                  </a:ext>
                </a:extLst>
              </p:cNvPr>
              <p:cNvSpPr>
                <a:spLocks noChangeAspect="1"/>
              </p:cNvSpPr>
              <p:nvPr/>
            </p:nvSpPr>
            <p:spPr bwMode="auto">
              <a:xfrm>
                <a:off x="2335756" y="3558618"/>
                <a:ext cx="296251" cy="318742"/>
              </a:xfrm>
              <a:prstGeom prst="ellips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cxnSp>
          <p:nvCxnSpPr>
            <p:cNvPr id="44" name="Straight Connector 43">
              <a:extLst>
                <a:ext uri="{FF2B5EF4-FFF2-40B4-BE49-F238E27FC236}">
                  <a16:creationId xmlns:a16="http://schemas.microsoft.com/office/drawing/2014/main" id="{A7A740D4-36AC-994C-A770-D37878EF1FED}"/>
                </a:ext>
              </a:extLst>
            </p:cNvPr>
            <p:cNvCxnSpPr/>
            <p:nvPr/>
          </p:nvCxnSpPr>
          <p:spPr>
            <a:xfrm flipV="1">
              <a:off x="2864677" y="577850"/>
              <a:ext cx="0" cy="8572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CFAF38-2574-2A41-966E-0FDFEE6CB582}"/>
                </a:ext>
              </a:extLst>
            </p:cNvPr>
            <p:cNvCxnSpPr/>
            <p:nvPr/>
          </p:nvCxnSpPr>
          <p:spPr>
            <a:xfrm rot="5400000" flipV="1">
              <a:off x="2864677" y="533400"/>
              <a:ext cx="0" cy="8572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4968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EA998-2EDF-4A51-AE79-9A18366517EB}"/>
              </a:ext>
            </a:extLst>
          </p:cNvPr>
          <p:cNvSpPr>
            <a:spLocks noGrp="1"/>
          </p:cNvSpPr>
          <p:nvPr>
            <p:ph type="title"/>
          </p:nvPr>
        </p:nvSpPr>
        <p:spPr/>
        <p:txBody>
          <a:bodyPr/>
          <a:lstStyle/>
          <a:p>
            <a:r>
              <a:rPr lang="en-US" dirty="0"/>
              <a:t>Solution based on specific needs</a:t>
            </a:r>
            <a:endParaRPr lang="en-AU" dirty="0"/>
          </a:p>
        </p:txBody>
      </p:sp>
      <p:sp>
        <p:nvSpPr>
          <p:cNvPr id="3" name="Content Placeholder 2">
            <a:extLst>
              <a:ext uri="{FF2B5EF4-FFF2-40B4-BE49-F238E27FC236}">
                <a16:creationId xmlns:a16="http://schemas.microsoft.com/office/drawing/2014/main" id="{AC21A587-664C-45C9-84BB-A54894C2B44F}"/>
              </a:ext>
            </a:extLst>
          </p:cNvPr>
          <p:cNvSpPr>
            <a:spLocks noGrp="1"/>
          </p:cNvSpPr>
          <p:nvPr>
            <p:ph idx="1"/>
          </p:nvPr>
        </p:nvSpPr>
        <p:spPr/>
        <p:txBody>
          <a:bodyPr>
            <a:normAutofit/>
          </a:bodyPr>
          <a:lstStyle/>
          <a:p>
            <a:pPr marL="0" indent="0">
              <a:lnSpc>
                <a:spcPct val="200000"/>
              </a:lnSpc>
              <a:buNone/>
            </a:pPr>
            <a:r>
              <a:rPr lang="en-AU" sz="2400" b="1" dirty="0"/>
              <a:t>Carnival Maritime</a:t>
            </a:r>
          </a:p>
          <a:p>
            <a:pPr>
              <a:lnSpc>
                <a:spcPct val="200000"/>
              </a:lnSpc>
              <a:buFont typeface="Wingdings" panose="05000000000000000000" pitchFamily="2" charset="2"/>
              <a:buChar char="v"/>
            </a:pPr>
            <a:r>
              <a:rPr lang="en-US" sz="2000" dirty="0"/>
              <a:t> Churning an ocean of data</a:t>
            </a:r>
          </a:p>
          <a:p>
            <a:pPr>
              <a:lnSpc>
                <a:spcPct val="200000"/>
              </a:lnSpc>
              <a:buFont typeface="Wingdings" panose="05000000000000000000" pitchFamily="2" charset="2"/>
              <a:buChar char="v"/>
            </a:pPr>
            <a:r>
              <a:rPr lang="en-US" sz="2000" dirty="0"/>
              <a:t> Keeping track of the consumption of water</a:t>
            </a:r>
          </a:p>
          <a:p>
            <a:pPr>
              <a:lnSpc>
                <a:spcPct val="200000"/>
              </a:lnSpc>
              <a:buFont typeface="Wingdings" panose="05000000000000000000" pitchFamily="2" charset="2"/>
              <a:buChar char="v"/>
            </a:pPr>
            <a:r>
              <a:rPr lang="en-AU" sz="2000" dirty="0"/>
              <a:t> Scanning the horizon</a:t>
            </a:r>
          </a:p>
        </p:txBody>
      </p:sp>
      <p:sp>
        <p:nvSpPr>
          <p:cNvPr id="7" name="Rectangle 6">
            <a:extLst>
              <a:ext uri="{FF2B5EF4-FFF2-40B4-BE49-F238E27FC236}">
                <a16:creationId xmlns:a16="http://schemas.microsoft.com/office/drawing/2014/main" id="{3BA2E6B5-679E-4052-B03A-86F19FAF16A0}"/>
              </a:ext>
            </a:extLst>
          </p:cNvPr>
          <p:cNvSpPr/>
          <p:nvPr/>
        </p:nvSpPr>
        <p:spPr>
          <a:xfrm>
            <a:off x="0" y="5840472"/>
            <a:ext cx="12192000" cy="570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bg1"/>
                </a:solidFill>
              </a:rPr>
              <a:t>https://customers.microsoft.com/en-au/story/carnivalmaritime</a:t>
            </a:r>
          </a:p>
        </p:txBody>
      </p:sp>
      <p:pic>
        <p:nvPicPr>
          <p:cNvPr id="5" name="Picture 4">
            <a:extLst>
              <a:ext uri="{FF2B5EF4-FFF2-40B4-BE49-F238E27FC236}">
                <a16:creationId xmlns:a16="http://schemas.microsoft.com/office/drawing/2014/main" id="{DC15A0F7-BB79-4D37-9688-3CBAF53306F4}"/>
              </a:ext>
            </a:extLst>
          </p:cNvPr>
          <p:cNvPicPr>
            <a:picLocks noChangeAspect="1"/>
          </p:cNvPicPr>
          <p:nvPr/>
        </p:nvPicPr>
        <p:blipFill>
          <a:blip r:embed="rId3"/>
          <a:stretch>
            <a:fillRect/>
          </a:stretch>
        </p:blipFill>
        <p:spPr>
          <a:xfrm>
            <a:off x="8316577" y="2108201"/>
            <a:ext cx="3357263" cy="3389937"/>
          </a:xfrm>
          <a:prstGeom prst="rect">
            <a:avLst/>
          </a:prstGeom>
        </p:spPr>
      </p:pic>
    </p:spTree>
    <p:extLst>
      <p:ext uri="{BB962C8B-B14F-4D97-AF65-F5344CB8AC3E}">
        <p14:creationId xmlns:p14="http://schemas.microsoft.com/office/powerpoint/2010/main" val="4036445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8D21870-21A4-49F6-B694-E1A26560120E}"/>
              </a:ext>
            </a:extLst>
          </p:cNvPr>
          <p:cNvSpPr>
            <a:spLocks noGrp="1"/>
          </p:cNvSpPr>
          <p:nvPr>
            <p:ph type="body" sz="quarter" idx="4294967295"/>
          </p:nvPr>
        </p:nvSpPr>
        <p:spPr>
          <a:xfrm>
            <a:off x="434974" y="2187352"/>
            <a:ext cx="3887643" cy="830997"/>
          </a:xfrm>
        </p:spPr>
        <p:txBody>
          <a:bodyPr/>
          <a:lstStyle/>
          <a:p>
            <a:r>
              <a:rPr lang="en-US" sz="1800">
                <a:solidFill>
                  <a:schemeClr val="tx2"/>
                </a:solidFill>
                <a:latin typeface="+mj-lt"/>
              </a:rPr>
              <a:t>Hybrid solution predicts onboard water usage saving $200k/ship/year</a:t>
            </a:r>
          </a:p>
        </p:txBody>
      </p:sp>
      <p:sp>
        <p:nvSpPr>
          <p:cNvPr id="5" name="Text Placeholder 4">
            <a:extLst>
              <a:ext uri="{FF2B5EF4-FFF2-40B4-BE49-F238E27FC236}">
                <a16:creationId xmlns:a16="http://schemas.microsoft.com/office/drawing/2014/main" id="{2BC1652C-ECFF-418C-B096-12ABB0BC73E0}"/>
              </a:ext>
            </a:extLst>
          </p:cNvPr>
          <p:cNvSpPr>
            <a:spLocks noGrp="1"/>
          </p:cNvSpPr>
          <p:nvPr>
            <p:ph type="body" sz="quarter" idx="4294967295"/>
          </p:nvPr>
        </p:nvSpPr>
        <p:spPr>
          <a:xfrm>
            <a:off x="447679" y="3018349"/>
            <a:ext cx="4806492" cy="2231380"/>
          </a:xfrm>
        </p:spPr>
        <p:txBody>
          <a:bodyPr/>
          <a:lstStyle/>
          <a:p>
            <a:pPr fontAlgn="t">
              <a:lnSpc>
                <a:spcPct val="90000"/>
              </a:lnSpc>
              <a:spcBef>
                <a:spcPts val="600"/>
              </a:spcBef>
              <a:spcAft>
                <a:spcPts val="0"/>
              </a:spcAft>
            </a:pPr>
            <a:r>
              <a:rPr lang="en-US" sz="1600">
                <a:latin typeface="Segoe UI" panose="020B0502040204020203" pitchFamily="34" charset="0"/>
                <a:ea typeface="Segoe UI" panose="020B0502040204020203" pitchFamily="34" charset="0"/>
                <a:cs typeface="Segoe UI" panose="020B0502040204020203" pitchFamily="34" charset="0"/>
              </a:rPr>
              <a:t>Leverage SQL Server’s proven performance and security consistently, in the public or private cloud</a:t>
            </a:r>
          </a:p>
          <a:p>
            <a:pPr fontAlgn="t">
              <a:lnSpc>
                <a:spcPct val="90000"/>
              </a:lnSpc>
              <a:spcAft>
                <a:spcPts val="0"/>
              </a:spcAft>
            </a:pPr>
            <a:endParaRPr lang="en-US" sz="1600">
              <a:latin typeface="Segoe UI" panose="020B0502040204020203" pitchFamily="34" charset="0"/>
              <a:ea typeface="Segoe UI" panose="020B0502040204020203" pitchFamily="34" charset="0"/>
              <a:cs typeface="Segoe UI" panose="020B0502040204020203" pitchFamily="34" charset="0"/>
            </a:endParaRPr>
          </a:p>
          <a:p>
            <a:pPr fontAlgn="t">
              <a:lnSpc>
                <a:spcPct val="90000"/>
              </a:lnSpc>
              <a:spcBef>
                <a:spcPts val="600"/>
              </a:spcBef>
              <a:spcAft>
                <a:spcPts val="0"/>
              </a:spcAft>
            </a:pPr>
            <a:r>
              <a:rPr lang="en-US" sz="1600">
                <a:latin typeface="Segoe UI" panose="020B0502040204020203" pitchFamily="34" charset="0"/>
                <a:ea typeface="Segoe UI" panose="020B0502040204020203" pitchFamily="34" charset="0"/>
                <a:cs typeface="Segoe UI" panose="020B0502040204020203" pitchFamily="34" charset="0"/>
              </a:rPr>
              <a:t>Reduce cost and complexity of managing your existing data transformations by consistently running SQL Server Integration Service packages in Azure</a:t>
            </a:r>
          </a:p>
          <a:p>
            <a:pPr fontAlgn="t">
              <a:lnSpc>
                <a:spcPct val="90000"/>
              </a:lnSpc>
              <a:spcAft>
                <a:spcPts val="0"/>
              </a:spcAft>
            </a:pPr>
            <a:r>
              <a:rPr lang="en-US" sz="1600">
                <a:latin typeface="Segoe UI" panose="020B0502040204020203" pitchFamily="34" charset="0"/>
                <a:ea typeface="Segoe UI" panose="020B0502040204020203" pitchFamily="34" charset="0"/>
                <a:cs typeface="Segoe UI" panose="020B0502040204020203" pitchFamily="34" charset="0"/>
              </a:rPr>
              <a:t>  </a:t>
            </a:r>
          </a:p>
          <a:p>
            <a:pPr fontAlgn="t">
              <a:lnSpc>
                <a:spcPct val="90000"/>
              </a:lnSpc>
              <a:spcBef>
                <a:spcPts val="600"/>
              </a:spcBef>
              <a:spcAft>
                <a:spcPts val="0"/>
              </a:spcAft>
            </a:pPr>
            <a:r>
              <a:rPr lang="en-US" sz="1600">
                <a:latin typeface="Segoe UI" panose="020B0502040204020203" pitchFamily="34" charset="0"/>
                <a:ea typeface="Segoe UI" panose="020B0502040204020203" pitchFamily="34" charset="0"/>
                <a:cs typeface="Segoe UI" panose="020B0502040204020203" pitchFamily="34" charset="0"/>
              </a:rPr>
              <a:t>Enable consistent user experience with a common identity across on-premises and Azure </a:t>
            </a:r>
          </a:p>
        </p:txBody>
      </p:sp>
      <p:pic>
        <p:nvPicPr>
          <p:cNvPr id="28" name="Picture Placeholder 1">
            <a:extLst>
              <a:ext uri="{FF2B5EF4-FFF2-40B4-BE49-F238E27FC236}">
                <a16:creationId xmlns:a16="http://schemas.microsoft.com/office/drawing/2014/main" id="{D422E5EC-E0BE-4F7B-B370-714B462C9EFF}"/>
              </a:ext>
            </a:extLst>
          </p:cNvPr>
          <p:cNvPicPr>
            <a:picLocks noChangeAspect="1"/>
          </p:cNvPicPr>
          <p:nvPr/>
        </p:nvPicPr>
        <p:blipFill rotWithShape="1">
          <a:blip r:embed="rId3" cstate="email">
            <a:duotone>
              <a:prstClr val="black"/>
              <a:schemeClr val="accent4">
                <a:tint val="45000"/>
                <a:satMod val="400000"/>
              </a:schemeClr>
            </a:duotone>
            <a:extLst>
              <a:ext uri="{28A0092B-C50C-407E-A947-70E740481C1C}">
                <a14:useLocalDpi xmlns:a14="http://schemas.microsoft.com/office/drawing/2010/main"/>
              </a:ext>
            </a:extLst>
          </a:blip>
          <a:srcRect l="-1093" r="-1046" b="-1824"/>
          <a:stretch/>
        </p:blipFill>
        <p:spPr>
          <a:xfrm>
            <a:off x="433165" y="1174297"/>
            <a:ext cx="1869627" cy="732192"/>
          </a:xfrm>
          <a:prstGeom prst="rect">
            <a:avLst/>
          </a:prstGeom>
          <a:noFill/>
        </p:spPr>
      </p:pic>
      <p:sp>
        <p:nvSpPr>
          <p:cNvPr id="63" name="Rectangle 62">
            <a:extLst>
              <a:ext uri="{FF2B5EF4-FFF2-40B4-BE49-F238E27FC236}">
                <a16:creationId xmlns:a16="http://schemas.microsoft.com/office/drawing/2014/main" id="{0DA04480-3D39-4994-8752-8A4B2CD81A1F}"/>
              </a:ext>
            </a:extLst>
          </p:cNvPr>
          <p:cNvSpPr/>
          <p:nvPr/>
        </p:nvSpPr>
        <p:spPr>
          <a:xfrm>
            <a:off x="897752" y="564781"/>
            <a:ext cx="1026584"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a:ea typeface="+mn-ea"/>
                <a:cs typeface="Segoe UI" panose="020B0502040204020203" pitchFamily="34" charset="0"/>
              </a:rPr>
              <a:t>Hybrid</a:t>
            </a:r>
          </a:p>
        </p:txBody>
      </p:sp>
      <p:grpSp>
        <p:nvGrpSpPr>
          <p:cNvPr id="64" name="Group 63">
            <a:extLst>
              <a:ext uri="{FF2B5EF4-FFF2-40B4-BE49-F238E27FC236}">
                <a16:creationId xmlns:a16="http://schemas.microsoft.com/office/drawing/2014/main" id="{D83C8426-BB3D-44C2-A11B-FB702AAFBAC9}"/>
              </a:ext>
            </a:extLst>
          </p:cNvPr>
          <p:cNvGrpSpPr/>
          <p:nvPr/>
        </p:nvGrpSpPr>
        <p:grpSpPr>
          <a:xfrm>
            <a:off x="433165" y="424113"/>
            <a:ext cx="478227" cy="367546"/>
            <a:chOff x="2505165" y="1515785"/>
            <a:chExt cx="3430249" cy="2861991"/>
          </a:xfrm>
        </p:grpSpPr>
        <p:sp>
          <p:nvSpPr>
            <p:cNvPr id="65" name="Freeform: Shape 64">
              <a:extLst>
                <a:ext uri="{FF2B5EF4-FFF2-40B4-BE49-F238E27FC236}">
                  <a16:creationId xmlns:a16="http://schemas.microsoft.com/office/drawing/2014/main" id="{FD424FF7-0ADF-4F5D-90A7-26A85FAA3026}"/>
                </a:ext>
              </a:extLst>
            </p:cNvPr>
            <p:cNvSpPr/>
            <p:nvPr/>
          </p:nvSpPr>
          <p:spPr>
            <a:xfrm>
              <a:off x="2505165" y="1515785"/>
              <a:ext cx="1962892" cy="1240817"/>
            </a:xfrm>
            <a:custGeom>
              <a:avLst/>
              <a:gdLst>
                <a:gd name="connsiteX0" fmla="*/ 1023796 w 1962892"/>
                <a:gd name="connsiteY0" fmla="*/ 0 h 1240817"/>
                <a:gd name="connsiteX1" fmla="*/ 1513629 w 1962892"/>
                <a:gd name="connsiteY1" fmla="*/ 309100 h 1240817"/>
                <a:gd name="connsiteX2" fmla="*/ 1747513 w 1962892"/>
                <a:gd name="connsiteY2" fmla="*/ 247280 h 1240817"/>
                <a:gd name="connsiteX3" fmla="*/ 1940854 w 1962892"/>
                <a:gd name="connsiteY3" fmla="*/ 286746 h 1240817"/>
                <a:gd name="connsiteX4" fmla="*/ 1962892 w 1962892"/>
                <a:gd name="connsiteY4" fmla="*/ 298778 h 1240817"/>
                <a:gd name="connsiteX5" fmla="*/ 1371348 w 1962892"/>
                <a:gd name="connsiteY5" fmla="*/ 716507 h 1240817"/>
                <a:gd name="connsiteX6" fmla="*/ 1371348 w 1962892"/>
                <a:gd name="connsiteY6" fmla="*/ 1240817 h 1240817"/>
                <a:gd name="connsiteX7" fmla="*/ 1364982 w 1962892"/>
                <a:gd name="connsiteY7" fmla="*/ 1240817 h 1240817"/>
                <a:gd name="connsiteX8" fmla="*/ 251536 w 1962892"/>
                <a:gd name="connsiteY8" fmla="*/ 1240817 h 1240817"/>
                <a:gd name="connsiteX9" fmla="*/ 0 w 1962892"/>
                <a:gd name="connsiteY9" fmla="*/ 984705 h 1240817"/>
                <a:gd name="connsiteX10" fmla="*/ 189755 w 1962892"/>
                <a:gd name="connsiteY10" fmla="*/ 741841 h 1240817"/>
                <a:gd name="connsiteX11" fmla="*/ 485420 w 1962892"/>
                <a:gd name="connsiteY11" fmla="*/ 512223 h 1240817"/>
                <a:gd name="connsiteX12" fmla="*/ 1023796 w 1962892"/>
                <a:gd name="connsiteY12" fmla="*/ 0 h 1240817"/>
                <a:gd name="connsiteX0" fmla="*/ 1371348 w 1962892"/>
                <a:gd name="connsiteY0" fmla="*/ 716507 h 1240817"/>
                <a:gd name="connsiteX1" fmla="*/ 1371348 w 1962892"/>
                <a:gd name="connsiteY1" fmla="*/ 1240817 h 1240817"/>
                <a:gd name="connsiteX2" fmla="*/ 1364982 w 1962892"/>
                <a:gd name="connsiteY2" fmla="*/ 1240817 h 1240817"/>
                <a:gd name="connsiteX3" fmla="*/ 251536 w 1962892"/>
                <a:gd name="connsiteY3" fmla="*/ 1240817 h 1240817"/>
                <a:gd name="connsiteX4" fmla="*/ 0 w 1962892"/>
                <a:gd name="connsiteY4" fmla="*/ 984705 h 1240817"/>
                <a:gd name="connsiteX5" fmla="*/ 189755 w 1962892"/>
                <a:gd name="connsiteY5" fmla="*/ 741841 h 1240817"/>
                <a:gd name="connsiteX6" fmla="*/ 485420 w 1962892"/>
                <a:gd name="connsiteY6" fmla="*/ 512223 h 1240817"/>
                <a:gd name="connsiteX7" fmla="*/ 1023796 w 1962892"/>
                <a:gd name="connsiteY7" fmla="*/ 0 h 1240817"/>
                <a:gd name="connsiteX8" fmla="*/ 1513629 w 1962892"/>
                <a:gd name="connsiteY8" fmla="*/ 309100 h 1240817"/>
                <a:gd name="connsiteX9" fmla="*/ 1747513 w 1962892"/>
                <a:gd name="connsiteY9" fmla="*/ 247280 h 1240817"/>
                <a:gd name="connsiteX10" fmla="*/ 1940854 w 1962892"/>
                <a:gd name="connsiteY10" fmla="*/ 286746 h 1240817"/>
                <a:gd name="connsiteX11" fmla="*/ 1962892 w 1962892"/>
                <a:gd name="connsiteY11" fmla="*/ 298778 h 1240817"/>
                <a:gd name="connsiteX12" fmla="*/ 1462788 w 1962892"/>
                <a:gd name="connsiteY12" fmla="*/ 807947 h 1240817"/>
                <a:gd name="connsiteX0" fmla="*/ 1371348 w 1962892"/>
                <a:gd name="connsiteY0" fmla="*/ 716507 h 1240817"/>
                <a:gd name="connsiteX1" fmla="*/ 1371348 w 1962892"/>
                <a:gd name="connsiteY1" fmla="*/ 1240817 h 1240817"/>
                <a:gd name="connsiteX2" fmla="*/ 1364982 w 1962892"/>
                <a:gd name="connsiteY2" fmla="*/ 1240817 h 1240817"/>
                <a:gd name="connsiteX3" fmla="*/ 251536 w 1962892"/>
                <a:gd name="connsiteY3" fmla="*/ 1240817 h 1240817"/>
                <a:gd name="connsiteX4" fmla="*/ 0 w 1962892"/>
                <a:gd name="connsiteY4" fmla="*/ 984705 h 1240817"/>
                <a:gd name="connsiteX5" fmla="*/ 189755 w 1962892"/>
                <a:gd name="connsiteY5" fmla="*/ 741841 h 1240817"/>
                <a:gd name="connsiteX6" fmla="*/ 485420 w 1962892"/>
                <a:gd name="connsiteY6" fmla="*/ 512223 h 1240817"/>
                <a:gd name="connsiteX7" fmla="*/ 1023796 w 1962892"/>
                <a:gd name="connsiteY7" fmla="*/ 0 h 1240817"/>
                <a:gd name="connsiteX8" fmla="*/ 1513629 w 1962892"/>
                <a:gd name="connsiteY8" fmla="*/ 309100 h 1240817"/>
                <a:gd name="connsiteX9" fmla="*/ 1747513 w 1962892"/>
                <a:gd name="connsiteY9" fmla="*/ 247280 h 1240817"/>
                <a:gd name="connsiteX10" fmla="*/ 1940854 w 1962892"/>
                <a:gd name="connsiteY10" fmla="*/ 286746 h 1240817"/>
                <a:gd name="connsiteX11" fmla="*/ 1962892 w 1962892"/>
                <a:gd name="connsiteY11" fmla="*/ 298778 h 1240817"/>
                <a:gd name="connsiteX0" fmla="*/ 1371348 w 1962892"/>
                <a:gd name="connsiteY0" fmla="*/ 1240817 h 1240817"/>
                <a:gd name="connsiteX1" fmla="*/ 1364982 w 1962892"/>
                <a:gd name="connsiteY1" fmla="*/ 1240817 h 1240817"/>
                <a:gd name="connsiteX2" fmla="*/ 251536 w 1962892"/>
                <a:gd name="connsiteY2" fmla="*/ 1240817 h 1240817"/>
                <a:gd name="connsiteX3" fmla="*/ 0 w 1962892"/>
                <a:gd name="connsiteY3" fmla="*/ 984705 h 1240817"/>
                <a:gd name="connsiteX4" fmla="*/ 189755 w 1962892"/>
                <a:gd name="connsiteY4" fmla="*/ 741841 h 1240817"/>
                <a:gd name="connsiteX5" fmla="*/ 485420 w 1962892"/>
                <a:gd name="connsiteY5" fmla="*/ 512223 h 1240817"/>
                <a:gd name="connsiteX6" fmla="*/ 1023796 w 1962892"/>
                <a:gd name="connsiteY6" fmla="*/ 0 h 1240817"/>
                <a:gd name="connsiteX7" fmla="*/ 1513629 w 1962892"/>
                <a:gd name="connsiteY7" fmla="*/ 309100 h 1240817"/>
                <a:gd name="connsiteX8" fmla="*/ 1747513 w 1962892"/>
                <a:gd name="connsiteY8" fmla="*/ 247280 h 1240817"/>
                <a:gd name="connsiteX9" fmla="*/ 1940854 w 1962892"/>
                <a:gd name="connsiteY9" fmla="*/ 286746 h 1240817"/>
                <a:gd name="connsiteX10" fmla="*/ 1962892 w 1962892"/>
                <a:gd name="connsiteY10" fmla="*/ 298778 h 124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2892" h="1240817">
                  <a:moveTo>
                    <a:pt x="1371348" y="1240817"/>
                  </a:moveTo>
                  <a:lnTo>
                    <a:pt x="1364982" y="1240817"/>
                  </a:lnTo>
                  <a:lnTo>
                    <a:pt x="251536" y="1240817"/>
                  </a:lnTo>
                  <a:cubicBezTo>
                    <a:pt x="114736" y="1240817"/>
                    <a:pt x="0" y="1126008"/>
                    <a:pt x="0" y="984705"/>
                  </a:cubicBezTo>
                  <a:cubicBezTo>
                    <a:pt x="0" y="865481"/>
                    <a:pt x="79433" y="768335"/>
                    <a:pt x="189755" y="741841"/>
                  </a:cubicBezTo>
                  <a:cubicBezTo>
                    <a:pt x="242710" y="618201"/>
                    <a:pt x="353033" y="529886"/>
                    <a:pt x="485420" y="512223"/>
                  </a:cubicBezTo>
                  <a:cubicBezTo>
                    <a:pt x="498659" y="229617"/>
                    <a:pt x="736956" y="0"/>
                    <a:pt x="1023796" y="0"/>
                  </a:cubicBezTo>
                  <a:cubicBezTo>
                    <a:pt x="1235615" y="0"/>
                    <a:pt x="1425371" y="123640"/>
                    <a:pt x="1513629" y="309100"/>
                  </a:cubicBezTo>
                  <a:cubicBezTo>
                    <a:pt x="1584235" y="269359"/>
                    <a:pt x="1663668" y="247280"/>
                    <a:pt x="1747513" y="247280"/>
                  </a:cubicBezTo>
                  <a:cubicBezTo>
                    <a:pt x="1815913" y="247280"/>
                    <a:pt x="1881280" y="261355"/>
                    <a:pt x="1940854" y="286746"/>
                  </a:cubicBezTo>
                  <a:lnTo>
                    <a:pt x="1962892" y="298778"/>
                  </a:lnTo>
                </a:path>
              </a:pathLst>
            </a:custGeom>
            <a:solidFill>
              <a:schemeClr val="bg1"/>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66" name="Group 65">
              <a:extLst>
                <a:ext uri="{FF2B5EF4-FFF2-40B4-BE49-F238E27FC236}">
                  <a16:creationId xmlns:a16="http://schemas.microsoft.com/office/drawing/2014/main" id="{2DFC3E6E-0528-4826-9173-B927C7ED05DE}"/>
                </a:ext>
              </a:extLst>
            </p:cNvPr>
            <p:cNvGrpSpPr/>
            <p:nvPr/>
          </p:nvGrpSpPr>
          <p:grpSpPr>
            <a:xfrm>
              <a:off x="3379991" y="1617933"/>
              <a:ext cx="2555423" cy="2759843"/>
              <a:chOff x="5140719" y="5534213"/>
              <a:chExt cx="1095071" cy="1182675"/>
            </a:xfrm>
          </p:grpSpPr>
          <p:grpSp>
            <p:nvGrpSpPr>
              <p:cNvPr id="67" name="Group 66">
                <a:extLst>
                  <a:ext uri="{FF2B5EF4-FFF2-40B4-BE49-F238E27FC236}">
                    <a16:creationId xmlns:a16="http://schemas.microsoft.com/office/drawing/2014/main" id="{E6DAEBF0-7729-492E-9228-2504710D0BFE}"/>
                  </a:ext>
                </a:extLst>
              </p:cNvPr>
              <p:cNvGrpSpPr/>
              <p:nvPr/>
            </p:nvGrpSpPr>
            <p:grpSpPr>
              <a:xfrm>
                <a:off x="5140719" y="5851083"/>
                <a:ext cx="1095071" cy="865805"/>
                <a:chOff x="967154" y="1481462"/>
                <a:chExt cx="5331069" cy="4214950"/>
              </a:xfrm>
            </p:grpSpPr>
            <p:cxnSp>
              <p:nvCxnSpPr>
                <p:cNvPr id="69" name="Straight Connector 68">
                  <a:extLst>
                    <a:ext uri="{FF2B5EF4-FFF2-40B4-BE49-F238E27FC236}">
                      <a16:creationId xmlns:a16="http://schemas.microsoft.com/office/drawing/2014/main" id="{430F09FF-EEDA-48B0-9592-ACD8D4628DE7}"/>
                    </a:ext>
                  </a:extLst>
                </p:cNvPr>
                <p:cNvCxnSpPr>
                  <a:cxnSpLocks/>
                </p:cNvCxnSpPr>
                <p:nvPr/>
              </p:nvCxnSpPr>
              <p:spPr>
                <a:xfrm>
                  <a:off x="967154" y="5696412"/>
                  <a:ext cx="5331069" cy="0"/>
                </a:xfrm>
                <a:prstGeom prst="line">
                  <a:avLst/>
                </a:prstGeom>
                <a:ln w="1905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8EC3FF08-768E-4F95-AFA6-4613597EED6C}"/>
                    </a:ext>
                  </a:extLst>
                </p:cNvPr>
                <p:cNvSpPr/>
                <p:nvPr/>
              </p:nvSpPr>
              <p:spPr bwMode="auto">
                <a:xfrm>
                  <a:off x="1286608" y="2696308"/>
                  <a:ext cx="2793023" cy="3000104"/>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 name="Rectangle 70">
                  <a:extLst>
                    <a:ext uri="{FF2B5EF4-FFF2-40B4-BE49-F238E27FC236}">
                      <a16:creationId xmlns:a16="http://schemas.microsoft.com/office/drawing/2014/main" id="{8DD5C9C3-2DED-4691-B562-6FF855B6CBFD}"/>
                    </a:ext>
                  </a:extLst>
                </p:cNvPr>
                <p:cNvSpPr/>
                <p:nvPr/>
              </p:nvSpPr>
              <p:spPr bwMode="auto">
                <a:xfrm>
                  <a:off x="2225919" y="4700954"/>
                  <a:ext cx="914400" cy="995458"/>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Freeform: Shape 404">
                  <a:extLst>
                    <a:ext uri="{FF2B5EF4-FFF2-40B4-BE49-F238E27FC236}">
                      <a16:creationId xmlns:a16="http://schemas.microsoft.com/office/drawing/2014/main" id="{C6D86BD7-A97C-4062-BE79-FF2715D43A2D}"/>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Freeform: Shape 405">
                  <a:extLst>
                    <a:ext uri="{FF2B5EF4-FFF2-40B4-BE49-F238E27FC236}">
                      <a16:creationId xmlns:a16="http://schemas.microsoft.com/office/drawing/2014/main" id="{303B32CB-452C-4928-95D8-CD4EDD05777D}"/>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68" name="Freeform 346">
                <a:extLst>
                  <a:ext uri="{FF2B5EF4-FFF2-40B4-BE49-F238E27FC236}">
                    <a16:creationId xmlns:a16="http://schemas.microsoft.com/office/drawing/2014/main" id="{2E23BF23-D2EE-4F1B-A565-54C408D0CA54}"/>
                  </a:ext>
                </a:extLst>
              </p:cNvPr>
              <p:cNvSpPr/>
              <p:nvPr/>
            </p:nvSpPr>
            <p:spPr bwMode="auto">
              <a:xfrm>
                <a:off x="5455403" y="5534213"/>
                <a:ext cx="330632" cy="499794"/>
              </a:xfrm>
              <a:custGeom>
                <a:avLst/>
                <a:gdLst>
                  <a:gd name="connsiteX0" fmla="*/ 0 w 222142"/>
                  <a:gd name="connsiteY0" fmla="*/ 335797 h 335797"/>
                  <a:gd name="connsiteX1" fmla="*/ 0 w 222142"/>
                  <a:gd name="connsiteY1" fmla="*/ 165315 h 335797"/>
                  <a:gd name="connsiteX2" fmla="*/ 222142 w 222142"/>
                  <a:gd name="connsiteY2" fmla="*/ 0 h 335797"/>
                  <a:gd name="connsiteX3" fmla="*/ 222142 w 222142"/>
                  <a:gd name="connsiteY3" fmla="*/ 165315 h 335797"/>
                </a:gdLst>
                <a:ahLst/>
                <a:cxnLst>
                  <a:cxn ang="0">
                    <a:pos x="connsiteX0" y="connsiteY0"/>
                  </a:cxn>
                  <a:cxn ang="0">
                    <a:pos x="connsiteX1" y="connsiteY1"/>
                  </a:cxn>
                  <a:cxn ang="0">
                    <a:pos x="connsiteX2" y="connsiteY2"/>
                  </a:cxn>
                  <a:cxn ang="0">
                    <a:pos x="connsiteX3" y="connsiteY3"/>
                  </a:cxn>
                </a:cxnLst>
                <a:rect l="l" t="t" r="r" b="b"/>
                <a:pathLst>
                  <a:path w="222142" h="335797">
                    <a:moveTo>
                      <a:pt x="0" y="335797"/>
                    </a:moveTo>
                    <a:lnTo>
                      <a:pt x="0" y="165315"/>
                    </a:lnTo>
                    <a:lnTo>
                      <a:pt x="222142" y="0"/>
                    </a:lnTo>
                    <a:lnTo>
                      <a:pt x="222142" y="165315"/>
                    </a:lnTo>
                  </a:path>
                </a:pathLst>
              </a:cu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pic>
        <p:nvPicPr>
          <p:cNvPr id="6" name="Picture 5">
            <a:extLst>
              <a:ext uri="{FF2B5EF4-FFF2-40B4-BE49-F238E27FC236}">
                <a16:creationId xmlns:a16="http://schemas.microsoft.com/office/drawing/2014/main" id="{4195E86A-D65F-164E-9553-01C883E1AE76}"/>
              </a:ext>
            </a:extLst>
          </p:cNvPr>
          <p:cNvPicPr>
            <a:picLocks noChangeAspect="1"/>
          </p:cNvPicPr>
          <p:nvPr/>
        </p:nvPicPr>
        <p:blipFill rotWithShape="1">
          <a:blip r:embed="rId4">
            <a:extLst>
              <a:ext uri="{28A0092B-C50C-407E-A947-70E740481C1C}">
                <a14:useLocalDpi xmlns:a14="http://schemas.microsoft.com/office/drawing/2010/main" val="0"/>
              </a:ext>
            </a:extLst>
          </a:blip>
          <a:srcRect l="36975" r="6093"/>
          <a:stretch/>
        </p:blipFill>
        <p:spPr>
          <a:xfrm>
            <a:off x="6332538" y="0"/>
            <a:ext cx="5859462" cy="6858000"/>
          </a:xfrm>
          <a:prstGeom prst="rect">
            <a:avLst/>
          </a:prstGeom>
        </p:spPr>
      </p:pic>
      <p:pic>
        <p:nvPicPr>
          <p:cNvPr id="3" name="Picture 2" descr="A person wearing glasses and a blue sky&#10;&#10;Description generated with high confidence">
            <a:extLst>
              <a:ext uri="{FF2B5EF4-FFF2-40B4-BE49-F238E27FC236}">
                <a16:creationId xmlns:a16="http://schemas.microsoft.com/office/drawing/2014/main" id="{730487F3-69A2-4184-A038-9AE1628DE4B9}"/>
              </a:ext>
            </a:extLst>
          </p:cNvPr>
          <p:cNvPicPr>
            <a:picLocks noChangeAspect="1"/>
          </p:cNvPicPr>
          <p:nvPr/>
        </p:nvPicPr>
        <p:blipFill rotWithShape="1">
          <a:blip r:embed="rId5">
            <a:extLst>
              <a:ext uri="{28A0092B-C50C-407E-A947-70E740481C1C}">
                <a14:useLocalDpi xmlns:a14="http://schemas.microsoft.com/office/drawing/2010/main" val="0"/>
              </a:ext>
            </a:extLst>
          </a:blip>
          <a:srcRect l="19038" r="48922"/>
          <a:stretch/>
        </p:blipFill>
        <p:spPr>
          <a:xfrm>
            <a:off x="6332538" y="1"/>
            <a:ext cx="5859462" cy="6857999"/>
          </a:xfrm>
          <a:prstGeom prst="rect">
            <a:avLst/>
          </a:prstGeom>
        </p:spPr>
      </p:pic>
    </p:spTree>
    <p:extLst>
      <p:ext uri="{BB962C8B-B14F-4D97-AF65-F5344CB8AC3E}">
        <p14:creationId xmlns:p14="http://schemas.microsoft.com/office/powerpoint/2010/main" val="212028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EA998-2EDF-4A51-AE79-9A18366517EB}"/>
              </a:ext>
            </a:extLst>
          </p:cNvPr>
          <p:cNvSpPr>
            <a:spLocks noGrp="1"/>
          </p:cNvSpPr>
          <p:nvPr>
            <p:ph type="title"/>
          </p:nvPr>
        </p:nvSpPr>
        <p:spPr/>
        <p:txBody>
          <a:bodyPr/>
          <a:lstStyle/>
          <a:p>
            <a:r>
              <a:rPr lang="en-US" dirty="0"/>
              <a:t>Get insights on any data</a:t>
            </a:r>
            <a:endParaRPr lang="en-AU" dirty="0"/>
          </a:p>
        </p:txBody>
      </p:sp>
      <p:sp>
        <p:nvSpPr>
          <p:cNvPr id="3" name="Content Placeholder 2">
            <a:extLst>
              <a:ext uri="{FF2B5EF4-FFF2-40B4-BE49-F238E27FC236}">
                <a16:creationId xmlns:a16="http://schemas.microsoft.com/office/drawing/2014/main" id="{AC21A587-664C-45C9-84BB-A54894C2B44F}"/>
              </a:ext>
            </a:extLst>
          </p:cNvPr>
          <p:cNvSpPr>
            <a:spLocks noGrp="1"/>
          </p:cNvSpPr>
          <p:nvPr>
            <p:ph idx="1"/>
          </p:nvPr>
        </p:nvSpPr>
        <p:spPr/>
        <p:txBody>
          <a:bodyPr>
            <a:normAutofit/>
          </a:bodyPr>
          <a:lstStyle/>
          <a:p>
            <a:pPr marL="0" indent="0">
              <a:lnSpc>
                <a:spcPct val="200000"/>
              </a:lnSpc>
              <a:buNone/>
            </a:pPr>
            <a:r>
              <a:rPr lang="en-AU" sz="2400" b="1" dirty="0"/>
              <a:t>ASOS</a:t>
            </a:r>
            <a:endParaRPr lang="en-AU" sz="2000" b="1" dirty="0"/>
          </a:p>
          <a:p>
            <a:pPr>
              <a:lnSpc>
                <a:spcPct val="200000"/>
              </a:lnSpc>
              <a:buFont typeface="Wingdings" panose="05000000000000000000" pitchFamily="2" charset="2"/>
              <a:buChar char="v"/>
            </a:pPr>
            <a:r>
              <a:rPr lang="en-US" sz="2000" dirty="0"/>
              <a:t> Keeping up with business growth and marketplace trends</a:t>
            </a:r>
          </a:p>
          <a:p>
            <a:pPr>
              <a:lnSpc>
                <a:spcPct val="200000"/>
              </a:lnSpc>
              <a:buFont typeface="Wingdings" panose="05000000000000000000" pitchFamily="2" charset="2"/>
              <a:buChar char="v"/>
            </a:pPr>
            <a:r>
              <a:rPr lang="en-AU" sz="2000" dirty="0"/>
              <a:t> Transforming with cloud-based microservices</a:t>
            </a:r>
          </a:p>
          <a:p>
            <a:pPr>
              <a:lnSpc>
                <a:spcPct val="200000"/>
              </a:lnSpc>
              <a:buFont typeface="Wingdings" panose="05000000000000000000" pitchFamily="2" charset="2"/>
              <a:buChar char="v"/>
            </a:pPr>
            <a:r>
              <a:rPr lang="en-US" sz="2000" dirty="0"/>
              <a:t> Delivering a more personalized, mobile-first experience</a:t>
            </a:r>
            <a:endParaRPr lang="en-AU" sz="2000" dirty="0"/>
          </a:p>
        </p:txBody>
      </p:sp>
      <p:sp>
        <p:nvSpPr>
          <p:cNvPr id="6" name="Rectangle 5">
            <a:extLst>
              <a:ext uri="{FF2B5EF4-FFF2-40B4-BE49-F238E27FC236}">
                <a16:creationId xmlns:a16="http://schemas.microsoft.com/office/drawing/2014/main" id="{264ED9C1-0B39-4FD9-8703-6B56641C1D46}"/>
              </a:ext>
            </a:extLst>
          </p:cNvPr>
          <p:cNvSpPr/>
          <p:nvPr/>
        </p:nvSpPr>
        <p:spPr>
          <a:xfrm>
            <a:off x="0" y="5840472"/>
            <a:ext cx="12192000" cy="570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bg1"/>
                </a:solidFill>
              </a:rPr>
              <a:t>https://customers.microsoft.com/en-au/story/asos</a:t>
            </a:r>
          </a:p>
        </p:txBody>
      </p:sp>
      <p:pic>
        <p:nvPicPr>
          <p:cNvPr id="7" name="Picture 6">
            <a:extLst>
              <a:ext uri="{FF2B5EF4-FFF2-40B4-BE49-F238E27FC236}">
                <a16:creationId xmlns:a16="http://schemas.microsoft.com/office/drawing/2014/main" id="{E6034A2F-0975-4E38-85B9-E4D7CF89F949}"/>
              </a:ext>
            </a:extLst>
          </p:cNvPr>
          <p:cNvPicPr>
            <a:picLocks noChangeAspect="1"/>
          </p:cNvPicPr>
          <p:nvPr/>
        </p:nvPicPr>
        <p:blipFill>
          <a:blip r:embed="rId3"/>
          <a:stretch>
            <a:fillRect/>
          </a:stretch>
        </p:blipFill>
        <p:spPr>
          <a:xfrm>
            <a:off x="8316701" y="2422182"/>
            <a:ext cx="3756130" cy="2733469"/>
          </a:xfrm>
          <a:prstGeom prst="rect">
            <a:avLst/>
          </a:prstGeom>
        </p:spPr>
      </p:pic>
    </p:spTree>
    <p:extLst>
      <p:ext uri="{BB962C8B-B14F-4D97-AF65-F5344CB8AC3E}">
        <p14:creationId xmlns:p14="http://schemas.microsoft.com/office/powerpoint/2010/main" val="1621529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1871269-D9B5-4CB6-A1E5-07675D4553F7}"/>
              </a:ext>
            </a:extLst>
          </p:cNvPr>
          <p:cNvSpPr>
            <a:spLocks noGrp="1"/>
          </p:cNvSpPr>
          <p:nvPr>
            <p:ph type="body" sz="quarter" idx="4294967295"/>
          </p:nvPr>
        </p:nvSpPr>
        <p:spPr>
          <a:xfrm>
            <a:off x="434975" y="3313113"/>
            <a:ext cx="4297363" cy="3610989"/>
          </a:xfrm>
        </p:spPr>
        <p:txBody>
          <a:bodyPr/>
          <a:lstStyle/>
          <a:p>
            <a:pPr fontAlgn="t">
              <a:lnSpc>
                <a:spcPct val="90000"/>
              </a:lnSpc>
              <a:spcBef>
                <a:spcPts val="600"/>
              </a:spcBef>
              <a:spcAft>
                <a:spcPts val="0"/>
              </a:spcAft>
            </a:pPr>
            <a:r>
              <a:rPr lang="en-US" sz="1600">
                <a:latin typeface="Segoe UI" panose="020B0502040204020203" pitchFamily="34" charset="0"/>
                <a:ea typeface="Segoe UI" panose="020B0502040204020203" pitchFamily="34" charset="0"/>
                <a:cs typeface="Segoe UI" panose="020B0502040204020203" pitchFamily="34" charset="0"/>
              </a:rPr>
              <a:t>Build and deploy machine learning models on premises, in the cloud, or on the edge </a:t>
            </a:r>
          </a:p>
          <a:p>
            <a:pPr fontAlgn="t">
              <a:lnSpc>
                <a:spcPct val="90000"/>
              </a:lnSpc>
              <a:spcAft>
                <a:spcPts val="0"/>
              </a:spcAft>
            </a:pPr>
            <a:endParaRPr lang="en-US" sz="1600">
              <a:latin typeface="Segoe UI" panose="020B0502040204020203" pitchFamily="34" charset="0"/>
              <a:ea typeface="Segoe UI" panose="020B0502040204020203" pitchFamily="34" charset="0"/>
              <a:cs typeface="Segoe UI" panose="020B0502040204020203" pitchFamily="34" charset="0"/>
            </a:endParaRPr>
          </a:p>
          <a:p>
            <a:pPr fontAlgn="t">
              <a:lnSpc>
                <a:spcPct val="90000"/>
              </a:lnSpc>
              <a:spcBef>
                <a:spcPts val="600"/>
              </a:spcBef>
              <a:spcAft>
                <a:spcPts val="0"/>
              </a:spcAft>
            </a:pPr>
            <a:r>
              <a:rPr lang="en-US" sz="1600">
                <a:latin typeface="Segoe UI" panose="020B0502040204020203" pitchFamily="34" charset="0"/>
                <a:ea typeface="Segoe UI" panose="020B0502040204020203" pitchFamily="34" charset="0"/>
                <a:cs typeface="Segoe UI" panose="020B0502040204020203" pitchFamily="34" charset="0"/>
              </a:rPr>
              <a:t>Leverage the data science tool of your choice with support for the best of Microsoft and open source innovation </a:t>
            </a:r>
          </a:p>
          <a:p>
            <a:pPr fontAlgn="t">
              <a:lnSpc>
                <a:spcPct val="90000"/>
              </a:lnSpc>
              <a:spcAft>
                <a:spcPts val="0"/>
              </a:spcAft>
            </a:pPr>
            <a:endParaRPr lang="en-US" sz="1600">
              <a:latin typeface="Segoe UI" panose="020B0502040204020203" pitchFamily="34" charset="0"/>
              <a:ea typeface="Segoe UI" panose="020B0502040204020203" pitchFamily="34" charset="0"/>
              <a:cs typeface="Segoe UI" panose="020B0502040204020203" pitchFamily="34" charset="0"/>
            </a:endParaRPr>
          </a:p>
          <a:p>
            <a:pPr fontAlgn="t">
              <a:lnSpc>
                <a:spcPct val="90000"/>
              </a:lnSpc>
              <a:spcBef>
                <a:spcPts val="600"/>
              </a:spcBef>
              <a:spcAft>
                <a:spcPts val="0"/>
              </a:spcAft>
            </a:pPr>
            <a:r>
              <a:rPr lang="en-US" sz="1600">
                <a:latin typeface="Segoe UI" panose="020B0502040204020203" pitchFamily="34" charset="0"/>
                <a:ea typeface="Segoe UI" panose="020B0502040204020203" pitchFamily="34" charset="0"/>
                <a:cs typeface="Segoe UI" panose="020B0502040204020203" pitchFamily="34" charset="0"/>
              </a:rPr>
              <a:t>Gain insights right from your database with in-database analytics</a:t>
            </a:r>
          </a:p>
          <a:p>
            <a:pPr fontAlgn="t">
              <a:lnSpc>
                <a:spcPct val="90000"/>
              </a:lnSpc>
              <a:spcAft>
                <a:spcPts val="0"/>
              </a:spcAft>
            </a:pPr>
            <a:endParaRPr lang="en-US" sz="1600">
              <a:latin typeface="Segoe UI" panose="020B0502040204020203" pitchFamily="34" charset="0"/>
              <a:ea typeface="Segoe UI" panose="020B0502040204020203" pitchFamily="34" charset="0"/>
              <a:cs typeface="Segoe UI" panose="020B0502040204020203" pitchFamily="34" charset="0"/>
            </a:endParaRPr>
          </a:p>
          <a:p>
            <a:pPr fontAlgn="t">
              <a:lnSpc>
                <a:spcPct val="90000"/>
              </a:lnSpc>
              <a:spcBef>
                <a:spcPts val="600"/>
              </a:spcBef>
              <a:spcAft>
                <a:spcPts val="0"/>
              </a:spcAft>
            </a:pPr>
            <a:r>
              <a:rPr lang="en-US" sz="1600">
                <a:latin typeface="Segoe UI" panose="020B0502040204020203" pitchFamily="34" charset="0"/>
                <a:ea typeface="Segoe UI" panose="020B0502040204020203" pitchFamily="34" charset="0"/>
                <a:cs typeface="Segoe UI" panose="020B0502040204020203" pitchFamily="34" charset="0"/>
              </a:rPr>
              <a:t>Easily distribute insights across your organization through rich integration with Power BI and other leading BI tools</a:t>
            </a:r>
          </a:p>
          <a:p>
            <a:pPr marL="0" indent="0">
              <a:buNone/>
            </a:pPr>
            <a:endParaRPr lang="en-US"/>
          </a:p>
        </p:txBody>
      </p:sp>
      <p:pic>
        <p:nvPicPr>
          <p:cNvPr id="31" name="Picture 2" descr="Image result for asos logo png">
            <a:extLst>
              <a:ext uri="{FF2B5EF4-FFF2-40B4-BE49-F238E27FC236}">
                <a16:creationId xmlns:a16="http://schemas.microsoft.com/office/drawing/2014/main" id="{CED20D1F-94C7-4E85-8849-804E2E13EDBA}"/>
              </a:ext>
            </a:extLst>
          </p:cNvPr>
          <p:cNvPicPr>
            <a:picLocks noChangeAspect="1" noChangeArrowheads="1"/>
          </p:cNvPicPr>
          <p:nvPr/>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434974" y="1258604"/>
            <a:ext cx="1973263" cy="730209"/>
          </a:xfrm>
          <a:prstGeom prst="rect">
            <a:avLst/>
          </a:prstGeom>
          <a:noFill/>
          <a:extLst>
            <a:ext uri="{909E8E84-426E-40DD-AFC4-6F175D3DCCD1}">
              <a14:hiddenFill xmlns:a14="http://schemas.microsoft.com/office/drawing/2010/main">
                <a:solidFill>
                  <a:srgbClr val="FFFFFF"/>
                </a:solidFill>
              </a14:hiddenFill>
            </a:ext>
          </a:extLst>
        </p:spPr>
      </p:pic>
      <p:sp>
        <p:nvSpPr>
          <p:cNvPr id="32" name="Text Placeholder 3">
            <a:extLst>
              <a:ext uri="{FF2B5EF4-FFF2-40B4-BE49-F238E27FC236}">
                <a16:creationId xmlns:a16="http://schemas.microsoft.com/office/drawing/2014/main" id="{C2B78495-EAB7-4325-B874-3EA1739F10F9}"/>
              </a:ext>
            </a:extLst>
          </p:cNvPr>
          <p:cNvSpPr txBox="1">
            <a:spLocks/>
          </p:cNvSpPr>
          <p:nvPr/>
        </p:nvSpPr>
        <p:spPr>
          <a:xfrm>
            <a:off x="8623300" y="2197100"/>
            <a:ext cx="3263900" cy="2501900"/>
          </a:xfrm>
          <a:prstGeom prst="rect">
            <a:avLst/>
          </a:prstGeom>
        </p:spPr>
        <p:txBody>
          <a:bodyPr vert="horz" wrap="square" lIns="146304" tIns="91440" rIns="146304" bIns="91440" rtlCol="0">
            <a:spAutoFit/>
          </a:bodyPr>
          <a:lstStyle>
            <a:lvl1pPr marL="0" marR="0" indent="0" algn="l" defTabSz="914016" rtl="0" eaLnBrk="1" fontAlgn="auto" latinLnBrk="0" hangingPunct="1">
              <a:lnSpc>
                <a:spcPct val="90000"/>
              </a:lnSpc>
              <a:spcBef>
                <a:spcPct val="20000"/>
              </a:spcBef>
              <a:spcAft>
                <a:spcPts val="0"/>
              </a:spcAft>
              <a:buClrTx/>
              <a:buSzPct val="90000"/>
              <a:buFont typeface="Arial" pitchFamily="34" charset="0"/>
              <a:buNone/>
              <a:tabLst/>
              <a:defRPr sz="2000" kern="1200" spc="0" baseline="0">
                <a:solidFill>
                  <a:schemeClr val="bg1"/>
                </a:soli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FFFFFF"/>
                </a:solidFill>
                <a:effectLst/>
                <a:uLnTx/>
                <a:uFillTx/>
                <a:latin typeface="Segoe UI Semilight"/>
                <a:ea typeface="+mn-ea"/>
                <a:cs typeface="Segoe UI Semilight" panose="020B0402040204020203" pitchFamily="34" charset="0"/>
              </a:rPr>
              <a:t>ASOS delivers 13 million personalized experiences </a:t>
            </a:r>
            <a:br>
              <a:rPr kumimoji="0" lang="en-US" sz="2000" b="0" i="0" u="none" strike="noStrike" kern="1200" cap="none" spc="0" normalizeH="0" baseline="0" noProof="0">
                <a:ln>
                  <a:noFill/>
                </a:ln>
                <a:solidFill>
                  <a:srgbClr val="FFFFFF"/>
                </a:solidFill>
                <a:effectLst/>
                <a:uLnTx/>
                <a:uFillTx/>
                <a:latin typeface="Segoe UI Semilight"/>
                <a:ea typeface="+mn-ea"/>
                <a:cs typeface="Segoe UI Semilight" panose="020B0402040204020203" pitchFamily="34" charset="0"/>
              </a:rPr>
            </a:br>
            <a:r>
              <a:rPr kumimoji="0" lang="en-US" sz="2000" b="0" i="0" u="none" strike="noStrike" kern="1200" cap="none" spc="0" normalizeH="0" baseline="0" noProof="0">
                <a:ln>
                  <a:noFill/>
                </a:ln>
                <a:solidFill>
                  <a:srgbClr val="FFFFFF"/>
                </a:solidFill>
                <a:effectLst/>
                <a:uLnTx/>
                <a:uFillTx/>
                <a:latin typeface="Segoe UI Semilight"/>
                <a:ea typeface="+mn-ea"/>
                <a:cs typeface="Segoe UI Semilight" panose="020B0402040204020203" pitchFamily="34" charset="0"/>
              </a:rPr>
              <a:t>with 33 orders per second </a:t>
            </a:r>
          </a:p>
        </p:txBody>
      </p:sp>
      <p:sp>
        <p:nvSpPr>
          <p:cNvPr id="162" name="Rectangle 161">
            <a:extLst>
              <a:ext uri="{FF2B5EF4-FFF2-40B4-BE49-F238E27FC236}">
                <a16:creationId xmlns:a16="http://schemas.microsoft.com/office/drawing/2014/main" id="{17560401-F1FA-406D-A413-70A476EBDB13}"/>
              </a:ext>
            </a:extLst>
          </p:cNvPr>
          <p:cNvSpPr/>
          <p:nvPr/>
        </p:nvSpPr>
        <p:spPr>
          <a:xfrm>
            <a:off x="681334" y="559828"/>
            <a:ext cx="1482855"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a:ea typeface="+mn-ea"/>
                <a:cs typeface="Segoe UI" panose="020B0502040204020203" pitchFamily="34" charset="0"/>
              </a:rPr>
              <a:t>Intelligent</a:t>
            </a:r>
          </a:p>
        </p:txBody>
      </p:sp>
      <p:sp>
        <p:nvSpPr>
          <p:cNvPr id="39" name="light" title="Icon of a lightbulb">
            <a:extLst>
              <a:ext uri="{FF2B5EF4-FFF2-40B4-BE49-F238E27FC236}">
                <a16:creationId xmlns:a16="http://schemas.microsoft.com/office/drawing/2014/main" id="{4183144A-627F-DE4B-A8F1-11D9A2530B42}"/>
              </a:ext>
            </a:extLst>
          </p:cNvPr>
          <p:cNvSpPr>
            <a:spLocks noChangeAspect="1" noEditPoints="1"/>
          </p:cNvSpPr>
          <p:nvPr/>
        </p:nvSpPr>
        <p:spPr bwMode="auto">
          <a:xfrm>
            <a:off x="434975" y="421783"/>
            <a:ext cx="246359" cy="365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4" name="Picture 3">
            <a:extLst>
              <a:ext uri="{FF2B5EF4-FFF2-40B4-BE49-F238E27FC236}">
                <a16:creationId xmlns:a16="http://schemas.microsoft.com/office/drawing/2014/main" id="{84E12BC5-F455-544B-A9A5-90EBF58D063F}"/>
              </a:ext>
            </a:extLst>
          </p:cNvPr>
          <p:cNvPicPr>
            <a:picLocks noChangeAspect="1"/>
          </p:cNvPicPr>
          <p:nvPr/>
        </p:nvPicPr>
        <p:blipFill rotWithShape="1">
          <a:blip r:embed="rId4">
            <a:extLst>
              <a:ext uri="{28A0092B-C50C-407E-A947-70E740481C1C}">
                <a14:useLocalDpi xmlns:a14="http://schemas.microsoft.com/office/drawing/2010/main" val="0"/>
              </a:ext>
            </a:extLst>
          </a:blip>
          <a:srcRect l="93" r="43114"/>
          <a:stretch/>
        </p:blipFill>
        <p:spPr>
          <a:xfrm>
            <a:off x="6332538" y="0"/>
            <a:ext cx="5859462" cy="6858000"/>
          </a:xfrm>
          <a:prstGeom prst="rect">
            <a:avLst/>
          </a:prstGeom>
        </p:spPr>
      </p:pic>
      <p:sp>
        <p:nvSpPr>
          <p:cNvPr id="42" name="Text Placeholder 3">
            <a:extLst>
              <a:ext uri="{FF2B5EF4-FFF2-40B4-BE49-F238E27FC236}">
                <a16:creationId xmlns:a16="http://schemas.microsoft.com/office/drawing/2014/main" id="{DA18E74E-AE66-0D49-8246-3FECFB721FF7}"/>
              </a:ext>
            </a:extLst>
          </p:cNvPr>
          <p:cNvSpPr txBox="1">
            <a:spLocks/>
          </p:cNvSpPr>
          <p:nvPr/>
        </p:nvSpPr>
        <p:spPr>
          <a:xfrm>
            <a:off x="304303" y="2260600"/>
            <a:ext cx="3263900" cy="1015663"/>
          </a:xfrm>
          <a:prstGeom prst="rect">
            <a:avLst/>
          </a:prstGeom>
        </p:spPr>
        <p:txBody>
          <a:bodyPr vert="horz" wrap="square" lIns="146304" tIns="91440" rIns="146304" bIns="91440" rtlCol="0">
            <a:spAutoFit/>
          </a:bodyPr>
          <a:lstStyle>
            <a:lvl1pPr marL="0" marR="0" indent="0" algn="l" defTabSz="914016" rtl="0" eaLnBrk="1" fontAlgn="auto" latinLnBrk="0" hangingPunct="1">
              <a:lnSpc>
                <a:spcPct val="90000"/>
              </a:lnSpc>
              <a:spcBef>
                <a:spcPct val="20000"/>
              </a:spcBef>
              <a:spcAft>
                <a:spcPts val="0"/>
              </a:spcAft>
              <a:buClrTx/>
              <a:buSzPct val="90000"/>
              <a:buFont typeface="Arial" pitchFamily="34" charset="0"/>
              <a:buNone/>
              <a:tabLst/>
              <a:defRPr sz="2000" kern="1200" spc="0" baseline="0">
                <a:solidFill>
                  <a:schemeClr val="bg1"/>
                </a:soli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372"/>
              </a:spcAft>
              <a:buClrTx/>
              <a:buSzPct val="90000"/>
              <a:buFont typeface="Arial" pitchFamily="34" charset="0"/>
              <a:buNone/>
              <a:tabLst/>
              <a:defRPr/>
            </a:pPr>
            <a:r>
              <a:rPr kumimoji="0" lang="en-US" sz="1800" b="0" i="0" u="none" strike="noStrike" kern="1200" cap="none" spc="0" normalizeH="0" baseline="0" noProof="0">
                <a:ln>
                  <a:noFill/>
                </a:ln>
                <a:solidFill>
                  <a:srgbClr val="0078D7"/>
                </a:solidFill>
                <a:effectLst/>
                <a:uLnTx/>
                <a:uFillTx/>
                <a:latin typeface="Segoe UI Semibold"/>
                <a:ea typeface="+mn-ea"/>
                <a:cs typeface="Segoe UI Semilight" panose="020B0402040204020203" pitchFamily="34" charset="0"/>
              </a:rPr>
              <a:t>ASOS delivers 13 million personalized experiences </a:t>
            </a:r>
            <a:br>
              <a:rPr kumimoji="0" lang="en-US" sz="1800" b="0" i="0" u="none" strike="noStrike" kern="1200" cap="none" spc="0" normalizeH="0" baseline="0" noProof="0">
                <a:ln>
                  <a:noFill/>
                </a:ln>
                <a:solidFill>
                  <a:srgbClr val="0078D7"/>
                </a:solidFill>
                <a:effectLst/>
                <a:uLnTx/>
                <a:uFillTx/>
                <a:latin typeface="Segoe UI Semibold"/>
                <a:ea typeface="+mn-ea"/>
                <a:cs typeface="Segoe UI Semilight" panose="020B0402040204020203" pitchFamily="34" charset="0"/>
              </a:rPr>
            </a:br>
            <a:r>
              <a:rPr kumimoji="0" lang="en-US" sz="1800" b="0" i="0" u="none" strike="noStrike" kern="1200" cap="none" spc="0" normalizeH="0" baseline="0" noProof="0">
                <a:ln>
                  <a:noFill/>
                </a:ln>
                <a:solidFill>
                  <a:srgbClr val="0078D7"/>
                </a:solidFill>
                <a:effectLst/>
                <a:uLnTx/>
                <a:uFillTx/>
                <a:latin typeface="Segoe UI Semibold"/>
                <a:ea typeface="+mn-ea"/>
                <a:cs typeface="Segoe UI Semilight" panose="020B0402040204020203" pitchFamily="34" charset="0"/>
              </a:rPr>
              <a:t>with 33 orders per second </a:t>
            </a:r>
          </a:p>
        </p:txBody>
      </p:sp>
    </p:spTree>
    <p:extLst>
      <p:ext uri="{BB962C8B-B14F-4D97-AF65-F5344CB8AC3E}">
        <p14:creationId xmlns:p14="http://schemas.microsoft.com/office/powerpoint/2010/main" val="2063445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B6873-9641-4219-8891-C747ECFA9C2F}"/>
              </a:ext>
            </a:extLst>
          </p:cNvPr>
          <p:cNvSpPr>
            <a:spLocks noGrp="1"/>
          </p:cNvSpPr>
          <p:nvPr>
            <p:ph type="title"/>
          </p:nvPr>
        </p:nvSpPr>
        <p:spPr>
          <a:xfrm>
            <a:off x="1097279" y="286603"/>
            <a:ext cx="10342245" cy="1450757"/>
          </a:xfrm>
        </p:spPr>
        <p:txBody>
          <a:bodyPr/>
          <a:lstStyle/>
          <a:p>
            <a:r>
              <a:rPr lang="en-US" dirty="0"/>
              <a:t>The Art of Possible with Azure Data</a:t>
            </a:r>
            <a:endParaRPr lang="en-AU" dirty="0"/>
          </a:p>
        </p:txBody>
      </p:sp>
      <p:sp>
        <p:nvSpPr>
          <p:cNvPr id="3" name="Content Placeholder 2">
            <a:extLst>
              <a:ext uri="{FF2B5EF4-FFF2-40B4-BE49-F238E27FC236}">
                <a16:creationId xmlns:a16="http://schemas.microsoft.com/office/drawing/2014/main" id="{013AC0AB-E227-4FB8-BC98-1A6FB7DE6E8C}"/>
              </a:ext>
            </a:extLst>
          </p:cNvPr>
          <p:cNvSpPr>
            <a:spLocks noGrp="1"/>
          </p:cNvSpPr>
          <p:nvPr>
            <p:ph idx="1"/>
          </p:nvPr>
        </p:nvSpPr>
        <p:spPr/>
        <p:txBody>
          <a:bodyPr>
            <a:normAutofit/>
          </a:bodyPr>
          <a:lstStyle/>
          <a:p>
            <a:r>
              <a:rPr lang="en-US" sz="2400" dirty="0"/>
              <a:t>Digital Transformation imperatives with data</a:t>
            </a:r>
          </a:p>
          <a:p>
            <a:r>
              <a:rPr lang="en-AU" sz="2400" dirty="0"/>
              <a:t>Successful Customer case studies</a:t>
            </a:r>
          </a:p>
          <a:p>
            <a:r>
              <a:rPr lang="en-AU" sz="2400" dirty="0"/>
              <a:t>Azure Data Platform</a:t>
            </a:r>
          </a:p>
          <a:p>
            <a:r>
              <a:rPr lang="en-AU" sz="2400" dirty="0"/>
              <a:t>Data modernization on-premises and in the Cloud</a:t>
            </a:r>
          </a:p>
          <a:p>
            <a:r>
              <a:rPr lang="en-AU" sz="2400" dirty="0"/>
              <a:t>Cloud Scale Analytics</a:t>
            </a:r>
          </a:p>
          <a:p>
            <a:r>
              <a:rPr lang="en-AU" sz="2400" dirty="0"/>
              <a:t>Key technology components</a:t>
            </a:r>
          </a:p>
        </p:txBody>
      </p:sp>
    </p:spTree>
    <p:extLst>
      <p:ext uri="{BB962C8B-B14F-4D97-AF65-F5344CB8AC3E}">
        <p14:creationId xmlns:p14="http://schemas.microsoft.com/office/powerpoint/2010/main" val="1953084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121AD-B073-41CB-AE23-9BB2C28C3562}"/>
              </a:ext>
            </a:extLst>
          </p:cNvPr>
          <p:cNvSpPr>
            <a:spLocks noGrp="1"/>
          </p:cNvSpPr>
          <p:nvPr>
            <p:ph type="title"/>
          </p:nvPr>
        </p:nvSpPr>
        <p:spPr>
          <a:xfrm>
            <a:off x="1097279" y="4799362"/>
            <a:ext cx="10113645" cy="743682"/>
          </a:xfrm>
          <a:prstGeom prst="rect">
            <a:avLst/>
          </a:prstGeom>
        </p:spPr>
        <p:txBody>
          <a:bodyPr anchor="b">
            <a:normAutofit/>
          </a:bodyPr>
          <a:lstStyle/>
          <a:p>
            <a:r>
              <a:rPr lang="en-AU" dirty="0"/>
              <a:t>Azure Data Platform</a:t>
            </a:r>
          </a:p>
        </p:txBody>
      </p:sp>
      <p:pic>
        <p:nvPicPr>
          <p:cNvPr id="3074" name="Picture 2" descr="Related image">
            <a:extLst>
              <a:ext uri="{FF2B5EF4-FFF2-40B4-BE49-F238E27FC236}">
                <a16:creationId xmlns:a16="http://schemas.microsoft.com/office/drawing/2014/main" id="{8A1AC69D-E513-4D70-9490-89FF90701192}"/>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t="10199" b="1019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3862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FE557-91E7-490B-88C6-72C2E1C96D7E}"/>
              </a:ext>
            </a:extLst>
          </p:cNvPr>
          <p:cNvSpPr>
            <a:spLocks noGrp="1"/>
          </p:cNvSpPr>
          <p:nvPr>
            <p:ph type="title"/>
          </p:nvPr>
        </p:nvSpPr>
        <p:spPr/>
        <p:txBody>
          <a:bodyPr/>
          <a:lstStyle/>
          <a:p>
            <a:r>
              <a:rPr lang="en-AU" dirty="0"/>
              <a:t>Azure Data Platform</a:t>
            </a:r>
          </a:p>
        </p:txBody>
      </p:sp>
      <p:sp>
        <p:nvSpPr>
          <p:cNvPr id="3" name="Content Placeholder 2">
            <a:extLst>
              <a:ext uri="{FF2B5EF4-FFF2-40B4-BE49-F238E27FC236}">
                <a16:creationId xmlns:a16="http://schemas.microsoft.com/office/drawing/2014/main" id="{2FC440D5-53C8-413D-8977-A1468C60BA78}"/>
              </a:ext>
            </a:extLst>
          </p:cNvPr>
          <p:cNvSpPr>
            <a:spLocks noGrp="1"/>
          </p:cNvSpPr>
          <p:nvPr>
            <p:ph idx="1"/>
          </p:nvPr>
        </p:nvSpPr>
        <p:spPr/>
        <p:txBody>
          <a:bodyPr>
            <a:normAutofit/>
          </a:bodyPr>
          <a:lstStyle/>
          <a:p>
            <a:pPr>
              <a:lnSpc>
                <a:spcPct val="200000"/>
              </a:lnSpc>
              <a:buFont typeface="Wingdings" panose="05000000000000000000" pitchFamily="2" charset="2"/>
              <a:buChar char="v"/>
            </a:pPr>
            <a:r>
              <a:rPr lang="en-US" sz="2400" dirty="0"/>
              <a:t> Easily build and deploy anywhere</a:t>
            </a:r>
          </a:p>
          <a:p>
            <a:pPr>
              <a:lnSpc>
                <a:spcPct val="200000"/>
              </a:lnSpc>
              <a:buFont typeface="Wingdings" panose="05000000000000000000" pitchFamily="2" charset="2"/>
              <a:buChar char="v"/>
            </a:pPr>
            <a:r>
              <a:rPr lang="en-US" sz="2400" dirty="0"/>
              <a:t> Create an impact using an open platform</a:t>
            </a:r>
          </a:p>
          <a:p>
            <a:pPr>
              <a:lnSpc>
                <a:spcPct val="200000"/>
              </a:lnSpc>
              <a:buFont typeface="Wingdings" panose="05000000000000000000" pitchFamily="2" charset="2"/>
              <a:buChar char="v"/>
            </a:pPr>
            <a:r>
              <a:rPr lang="en-US" sz="2400" dirty="0"/>
              <a:t> Develop apps with built-in intelligence</a:t>
            </a:r>
            <a:endParaRPr lang="en-AU" sz="2400" dirty="0"/>
          </a:p>
        </p:txBody>
      </p:sp>
    </p:spTree>
    <p:extLst>
      <p:ext uri="{BB962C8B-B14F-4D97-AF65-F5344CB8AC3E}">
        <p14:creationId xmlns:p14="http://schemas.microsoft.com/office/powerpoint/2010/main" val="3974374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75E49-BE10-45FB-917F-B11866E392A8}"/>
              </a:ext>
            </a:extLst>
          </p:cNvPr>
          <p:cNvSpPr>
            <a:spLocks noGrp="1"/>
          </p:cNvSpPr>
          <p:nvPr>
            <p:ph type="title"/>
          </p:nvPr>
        </p:nvSpPr>
        <p:spPr/>
        <p:txBody>
          <a:bodyPr/>
          <a:lstStyle/>
          <a:p>
            <a:r>
              <a:rPr lang="en-AU" dirty="0"/>
              <a:t>Databases</a:t>
            </a:r>
          </a:p>
        </p:txBody>
      </p:sp>
      <p:pic>
        <p:nvPicPr>
          <p:cNvPr id="3" name="Picture 2">
            <a:extLst>
              <a:ext uri="{FF2B5EF4-FFF2-40B4-BE49-F238E27FC236}">
                <a16:creationId xmlns:a16="http://schemas.microsoft.com/office/drawing/2014/main" id="{A7A351AE-D854-4B8F-9A94-5F188109573B}"/>
              </a:ext>
            </a:extLst>
          </p:cNvPr>
          <p:cNvPicPr>
            <a:picLocks noChangeAspect="1"/>
          </p:cNvPicPr>
          <p:nvPr/>
        </p:nvPicPr>
        <p:blipFill>
          <a:blip r:embed="rId2"/>
          <a:stretch>
            <a:fillRect/>
          </a:stretch>
        </p:blipFill>
        <p:spPr>
          <a:xfrm>
            <a:off x="295633" y="2469362"/>
            <a:ext cx="11600734" cy="3268391"/>
          </a:xfrm>
          <a:prstGeom prst="rect">
            <a:avLst/>
          </a:prstGeom>
        </p:spPr>
      </p:pic>
    </p:spTree>
    <p:extLst>
      <p:ext uri="{BB962C8B-B14F-4D97-AF65-F5344CB8AC3E}">
        <p14:creationId xmlns:p14="http://schemas.microsoft.com/office/powerpoint/2010/main" val="13686843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D9849-9B19-4D25-B58A-9CBAAF9FF586}"/>
              </a:ext>
            </a:extLst>
          </p:cNvPr>
          <p:cNvSpPr>
            <a:spLocks noGrp="1"/>
          </p:cNvSpPr>
          <p:nvPr>
            <p:ph type="title"/>
          </p:nvPr>
        </p:nvSpPr>
        <p:spPr/>
        <p:txBody>
          <a:bodyPr/>
          <a:lstStyle/>
          <a:p>
            <a:r>
              <a:rPr lang="en-AU" dirty="0"/>
              <a:t>Analytics</a:t>
            </a:r>
          </a:p>
        </p:txBody>
      </p:sp>
      <p:pic>
        <p:nvPicPr>
          <p:cNvPr id="3" name="Picture 2">
            <a:extLst>
              <a:ext uri="{FF2B5EF4-FFF2-40B4-BE49-F238E27FC236}">
                <a16:creationId xmlns:a16="http://schemas.microsoft.com/office/drawing/2014/main" id="{81BEC648-A9CD-4086-9795-D8033A01B535}"/>
              </a:ext>
            </a:extLst>
          </p:cNvPr>
          <p:cNvPicPr>
            <a:picLocks noChangeAspect="1"/>
          </p:cNvPicPr>
          <p:nvPr/>
        </p:nvPicPr>
        <p:blipFill>
          <a:blip r:embed="rId2"/>
          <a:stretch>
            <a:fillRect/>
          </a:stretch>
        </p:blipFill>
        <p:spPr>
          <a:xfrm>
            <a:off x="333446" y="2414888"/>
            <a:ext cx="11525107" cy="3291196"/>
          </a:xfrm>
          <a:prstGeom prst="rect">
            <a:avLst/>
          </a:prstGeom>
        </p:spPr>
      </p:pic>
    </p:spTree>
    <p:extLst>
      <p:ext uri="{BB962C8B-B14F-4D97-AF65-F5344CB8AC3E}">
        <p14:creationId xmlns:p14="http://schemas.microsoft.com/office/powerpoint/2010/main" val="29657903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98E08-646A-4E26-B3BB-928F389D8DA3}"/>
              </a:ext>
            </a:extLst>
          </p:cNvPr>
          <p:cNvSpPr>
            <a:spLocks noGrp="1"/>
          </p:cNvSpPr>
          <p:nvPr>
            <p:ph type="title"/>
          </p:nvPr>
        </p:nvSpPr>
        <p:spPr/>
        <p:txBody>
          <a:bodyPr/>
          <a:lstStyle/>
          <a:p>
            <a:r>
              <a:rPr lang="en-AU" dirty="0"/>
              <a:t>Solutions</a:t>
            </a:r>
          </a:p>
        </p:txBody>
      </p:sp>
      <p:pic>
        <p:nvPicPr>
          <p:cNvPr id="3" name="Picture 2">
            <a:extLst>
              <a:ext uri="{FF2B5EF4-FFF2-40B4-BE49-F238E27FC236}">
                <a16:creationId xmlns:a16="http://schemas.microsoft.com/office/drawing/2014/main" id="{3EBA0C9B-1D8E-4205-B01B-C11ED1F45555}"/>
              </a:ext>
            </a:extLst>
          </p:cNvPr>
          <p:cNvPicPr>
            <a:picLocks noChangeAspect="1"/>
          </p:cNvPicPr>
          <p:nvPr/>
        </p:nvPicPr>
        <p:blipFill>
          <a:blip r:embed="rId2"/>
          <a:stretch>
            <a:fillRect/>
          </a:stretch>
        </p:blipFill>
        <p:spPr>
          <a:xfrm>
            <a:off x="766804" y="2598370"/>
            <a:ext cx="10719351" cy="2692538"/>
          </a:xfrm>
          <a:prstGeom prst="rect">
            <a:avLst/>
          </a:prstGeom>
        </p:spPr>
      </p:pic>
    </p:spTree>
    <p:extLst>
      <p:ext uri="{BB962C8B-B14F-4D97-AF65-F5344CB8AC3E}">
        <p14:creationId xmlns:p14="http://schemas.microsoft.com/office/powerpoint/2010/main" val="8202857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01701-D7E4-4EE0-BE75-87443F663581}"/>
              </a:ext>
            </a:extLst>
          </p:cNvPr>
          <p:cNvSpPr>
            <a:spLocks noGrp="1"/>
          </p:cNvSpPr>
          <p:nvPr>
            <p:ph type="title"/>
          </p:nvPr>
        </p:nvSpPr>
        <p:spPr/>
        <p:txBody>
          <a:bodyPr/>
          <a:lstStyle/>
          <a:p>
            <a:r>
              <a:rPr lang="en-AU" dirty="0"/>
              <a:t>Related services</a:t>
            </a:r>
          </a:p>
        </p:txBody>
      </p:sp>
      <p:pic>
        <p:nvPicPr>
          <p:cNvPr id="3" name="Picture 2">
            <a:extLst>
              <a:ext uri="{FF2B5EF4-FFF2-40B4-BE49-F238E27FC236}">
                <a16:creationId xmlns:a16="http://schemas.microsoft.com/office/drawing/2014/main" id="{8D7D9637-6BFA-4687-8BCF-5B8755F4E518}"/>
              </a:ext>
            </a:extLst>
          </p:cNvPr>
          <p:cNvPicPr>
            <a:picLocks noChangeAspect="1"/>
          </p:cNvPicPr>
          <p:nvPr/>
        </p:nvPicPr>
        <p:blipFill>
          <a:blip r:embed="rId2"/>
          <a:stretch>
            <a:fillRect/>
          </a:stretch>
        </p:blipFill>
        <p:spPr>
          <a:xfrm>
            <a:off x="1930186" y="3004318"/>
            <a:ext cx="8331628" cy="1701887"/>
          </a:xfrm>
          <a:prstGeom prst="rect">
            <a:avLst/>
          </a:prstGeom>
        </p:spPr>
      </p:pic>
    </p:spTree>
    <p:extLst>
      <p:ext uri="{BB962C8B-B14F-4D97-AF65-F5344CB8AC3E}">
        <p14:creationId xmlns:p14="http://schemas.microsoft.com/office/powerpoint/2010/main" val="18363212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405BEC-7BF1-43AC-BEF3-65F9B94CF91A}"/>
              </a:ext>
            </a:extLst>
          </p:cNvPr>
          <p:cNvPicPr>
            <a:picLocks noChangeAspect="1"/>
          </p:cNvPicPr>
          <p:nvPr/>
        </p:nvPicPr>
        <p:blipFill>
          <a:blip r:embed="rId2"/>
          <a:stretch>
            <a:fillRect/>
          </a:stretch>
        </p:blipFill>
        <p:spPr>
          <a:xfrm>
            <a:off x="1218519" y="685417"/>
            <a:ext cx="9754961" cy="5487166"/>
          </a:xfrm>
          <a:prstGeom prst="rect">
            <a:avLst/>
          </a:prstGeom>
        </p:spPr>
      </p:pic>
    </p:spTree>
    <p:extLst>
      <p:ext uri="{BB962C8B-B14F-4D97-AF65-F5344CB8AC3E}">
        <p14:creationId xmlns:p14="http://schemas.microsoft.com/office/powerpoint/2010/main" val="11180676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9FBF11-569C-4C7F-9558-EF32F2B037E7}"/>
              </a:ext>
            </a:extLst>
          </p:cNvPr>
          <p:cNvPicPr>
            <a:picLocks noChangeAspect="1"/>
          </p:cNvPicPr>
          <p:nvPr/>
        </p:nvPicPr>
        <p:blipFill>
          <a:blip r:embed="rId2"/>
          <a:stretch>
            <a:fillRect/>
          </a:stretch>
        </p:blipFill>
        <p:spPr>
          <a:xfrm>
            <a:off x="1218519" y="685417"/>
            <a:ext cx="9754961" cy="5487166"/>
          </a:xfrm>
          <a:prstGeom prst="rect">
            <a:avLst/>
          </a:prstGeom>
        </p:spPr>
      </p:pic>
    </p:spTree>
    <p:extLst>
      <p:ext uri="{BB962C8B-B14F-4D97-AF65-F5344CB8AC3E}">
        <p14:creationId xmlns:p14="http://schemas.microsoft.com/office/powerpoint/2010/main" val="38136697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33CC71-609B-47E4-80E0-5A348BABD24C}"/>
              </a:ext>
            </a:extLst>
          </p:cNvPr>
          <p:cNvPicPr>
            <a:picLocks noChangeAspect="1"/>
          </p:cNvPicPr>
          <p:nvPr/>
        </p:nvPicPr>
        <p:blipFill>
          <a:blip r:embed="rId2"/>
          <a:stretch>
            <a:fillRect/>
          </a:stretch>
        </p:blipFill>
        <p:spPr>
          <a:xfrm>
            <a:off x="1218519" y="685417"/>
            <a:ext cx="9754961" cy="5487166"/>
          </a:xfrm>
          <a:prstGeom prst="rect">
            <a:avLst/>
          </a:prstGeom>
        </p:spPr>
      </p:pic>
    </p:spTree>
    <p:extLst>
      <p:ext uri="{BB962C8B-B14F-4D97-AF65-F5344CB8AC3E}">
        <p14:creationId xmlns:p14="http://schemas.microsoft.com/office/powerpoint/2010/main" val="11083901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FEE502-9C1F-48D3-AEFC-083F28ADB380}"/>
              </a:ext>
            </a:extLst>
          </p:cNvPr>
          <p:cNvPicPr>
            <a:picLocks noChangeAspect="1"/>
          </p:cNvPicPr>
          <p:nvPr/>
        </p:nvPicPr>
        <p:blipFill>
          <a:blip r:embed="rId2"/>
          <a:stretch>
            <a:fillRect/>
          </a:stretch>
        </p:blipFill>
        <p:spPr>
          <a:xfrm>
            <a:off x="1218519" y="685417"/>
            <a:ext cx="9754961" cy="5487166"/>
          </a:xfrm>
          <a:prstGeom prst="rect">
            <a:avLst/>
          </a:prstGeom>
        </p:spPr>
      </p:pic>
    </p:spTree>
    <p:extLst>
      <p:ext uri="{BB962C8B-B14F-4D97-AF65-F5344CB8AC3E}">
        <p14:creationId xmlns:p14="http://schemas.microsoft.com/office/powerpoint/2010/main" val="387783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908412" y="1850195"/>
            <a:ext cx="6124155" cy="724338"/>
          </a:xfrm>
        </p:spPr>
        <p:txBody>
          <a:bodyPr>
            <a:normAutofit/>
          </a:bodyPr>
          <a:lstStyle/>
          <a:p>
            <a:r>
              <a:rPr lang="en-US" sz="3200" dirty="0">
                <a:solidFill>
                  <a:srgbClr val="FFFFFF"/>
                </a:solidFill>
              </a:rPr>
              <a:t>STEFANO TEMPESTA</a:t>
            </a:r>
          </a:p>
        </p:txBody>
      </p:sp>
      <p:pic>
        <p:nvPicPr>
          <p:cNvPr id="7" name="Picture 6" descr="A person smiling for the camera&#10;&#10;Description automatically generated">
            <a:extLst>
              <a:ext uri="{FF2B5EF4-FFF2-40B4-BE49-F238E27FC236}">
                <a16:creationId xmlns:a16="http://schemas.microsoft.com/office/drawing/2014/main" id="{8A9315BF-09E6-440E-AEE8-F24BD6AA89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2914" y="1131718"/>
            <a:ext cx="3542211" cy="35422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8" name="Group 7">
            <a:extLst>
              <a:ext uri="{FF2B5EF4-FFF2-40B4-BE49-F238E27FC236}">
                <a16:creationId xmlns:a16="http://schemas.microsoft.com/office/drawing/2014/main" id="{017BCFE9-1D5F-4C8B-954D-64C81376F07E}"/>
              </a:ext>
            </a:extLst>
          </p:cNvPr>
          <p:cNvGrpSpPr/>
          <p:nvPr/>
        </p:nvGrpSpPr>
        <p:grpSpPr>
          <a:xfrm>
            <a:off x="2318379" y="5400985"/>
            <a:ext cx="7555207" cy="1148929"/>
            <a:chOff x="1783889" y="5625428"/>
            <a:chExt cx="7555207" cy="1148929"/>
          </a:xfrm>
        </p:grpSpPr>
        <p:pic>
          <p:nvPicPr>
            <p:cNvPr id="10" name="Picture 9" descr="A close up of a sign&#10;&#10;Description automatically generated">
              <a:extLst>
                <a:ext uri="{FF2B5EF4-FFF2-40B4-BE49-F238E27FC236}">
                  <a16:creationId xmlns:a16="http://schemas.microsoft.com/office/drawing/2014/main" id="{70990C4A-A3D0-44D0-8D81-210C738A15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3065" y="5871367"/>
              <a:ext cx="1628528" cy="657049"/>
            </a:xfrm>
            <a:prstGeom prst="rect">
              <a:avLst/>
            </a:prstGeom>
          </p:spPr>
        </p:pic>
        <p:pic>
          <p:nvPicPr>
            <p:cNvPr id="11" name="Picture 10" descr="A close up of a sign&#10;&#10;Description automatically generated">
              <a:extLst>
                <a:ext uri="{FF2B5EF4-FFF2-40B4-BE49-F238E27FC236}">
                  <a16:creationId xmlns:a16="http://schemas.microsoft.com/office/drawing/2014/main" id="{D46BC6D1-D1DB-493C-8655-7F1837B74B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0167" y="5625428"/>
              <a:ext cx="1148929" cy="1148929"/>
            </a:xfrm>
            <a:prstGeom prst="rect">
              <a:avLst/>
            </a:prstGeom>
          </p:spPr>
        </p:pic>
        <p:pic>
          <p:nvPicPr>
            <p:cNvPr id="12" name="Picture 11">
              <a:extLst>
                <a:ext uri="{FF2B5EF4-FFF2-40B4-BE49-F238E27FC236}">
                  <a16:creationId xmlns:a16="http://schemas.microsoft.com/office/drawing/2014/main" id="{DB099153-149A-44C0-8307-BD9D32B579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3889" y="5752420"/>
              <a:ext cx="3132294" cy="894941"/>
            </a:xfrm>
            <a:prstGeom prst="rect">
              <a:avLst/>
            </a:prstGeom>
          </p:spPr>
        </p:pic>
      </p:grpSp>
      <p:pic>
        <p:nvPicPr>
          <p:cNvPr id="13" name="Picture 12">
            <a:extLst>
              <a:ext uri="{FF2B5EF4-FFF2-40B4-BE49-F238E27FC236}">
                <a16:creationId xmlns:a16="http://schemas.microsoft.com/office/drawing/2014/main" id="{5A3B58BA-CCF6-456F-AF0D-2DCCEA735B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6247" y="2823993"/>
            <a:ext cx="381255" cy="381255"/>
          </a:xfrm>
          <a:prstGeom prst="rect">
            <a:avLst/>
          </a:prstGeom>
        </p:spPr>
      </p:pic>
      <p:pic>
        <p:nvPicPr>
          <p:cNvPr id="18" name="Picture 17">
            <a:extLst>
              <a:ext uri="{FF2B5EF4-FFF2-40B4-BE49-F238E27FC236}">
                <a16:creationId xmlns:a16="http://schemas.microsoft.com/office/drawing/2014/main" id="{0FF409C2-7C3C-44E4-8E17-685F3D745C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6348" y="3429000"/>
            <a:ext cx="381154" cy="381154"/>
          </a:xfrm>
          <a:prstGeom prst="rect">
            <a:avLst/>
          </a:prstGeom>
        </p:spPr>
      </p:pic>
      <p:sp>
        <p:nvSpPr>
          <p:cNvPr id="19" name="TextBox 18">
            <a:extLst>
              <a:ext uri="{FF2B5EF4-FFF2-40B4-BE49-F238E27FC236}">
                <a16:creationId xmlns:a16="http://schemas.microsoft.com/office/drawing/2014/main" id="{D312E635-2FDE-4C27-975F-36B1CCD6F08F}"/>
              </a:ext>
            </a:extLst>
          </p:cNvPr>
          <p:cNvSpPr txBox="1"/>
          <p:nvPr/>
        </p:nvSpPr>
        <p:spPr>
          <a:xfrm>
            <a:off x="1525568" y="2783787"/>
            <a:ext cx="2894639" cy="461665"/>
          </a:xfrm>
          <a:prstGeom prst="rect">
            <a:avLst/>
          </a:prstGeom>
          <a:noFill/>
        </p:spPr>
        <p:txBody>
          <a:bodyPr wrap="none" rtlCol="0">
            <a:spAutoFit/>
          </a:bodyPr>
          <a:lstStyle/>
          <a:p>
            <a:r>
              <a:rPr lang="en-AU" sz="2400" dirty="0"/>
              <a:t>/in/</a:t>
            </a:r>
            <a:r>
              <a:rPr lang="en-AU" sz="2400" dirty="0" err="1"/>
              <a:t>stefanotempesta</a:t>
            </a:r>
            <a:endParaRPr lang="en-AU" sz="2400" dirty="0"/>
          </a:p>
        </p:txBody>
      </p:sp>
      <p:sp>
        <p:nvSpPr>
          <p:cNvPr id="22" name="TextBox 21">
            <a:extLst>
              <a:ext uri="{FF2B5EF4-FFF2-40B4-BE49-F238E27FC236}">
                <a16:creationId xmlns:a16="http://schemas.microsoft.com/office/drawing/2014/main" id="{8FED32D7-AB3B-48E2-8562-46E4DCCD5959}"/>
              </a:ext>
            </a:extLst>
          </p:cNvPr>
          <p:cNvSpPr txBox="1"/>
          <p:nvPr/>
        </p:nvSpPr>
        <p:spPr>
          <a:xfrm>
            <a:off x="1525568" y="3388744"/>
            <a:ext cx="2607702" cy="461665"/>
          </a:xfrm>
          <a:prstGeom prst="rect">
            <a:avLst/>
          </a:prstGeom>
          <a:noFill/>
        </p:spPr>
        <p:txBody>
          <a:bodyPr wrap="none" rtlCol="0">
            <a:spAutoFit/>
          </a:bodyPr>
          <a:lstStyle/>
          <a:p>
            <a:r>
              <a:rPr lang="en-AU" sz="2400" dirty="0"/>
              <a:t>@</a:t>
            </a:r>
            <a:r>
              <a:rPr lang="en-AU" sz="2400" dirty="0" err="1"/>
              <a:t>stefanotempesta</a:t>
            </a:r>
            <a:endParaRPr lang="en-AU" sz="2400" dirty="0"/>
          </a:p>
        </p:txBody>
      </p:sp>
    </p:spTree>
    <p:extLst>
      <p:ext uri="{BB962C8B-B14F-4D97-AF65-F5344CB8AC3E}">
        <p14:creationId xmlns:p14="http://schemas.microsoft.com/office/powerpoint/2010/main" val="1917146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8B5C3F-0E64-4CEB-8CBE-07EF113934D6}"/>
              </a:ext>
            </a:extLst>
          </p:cNvPr>
          <p:cNvPicPr>
            <a:picLocks noChangeAspect="1"/>
          </p:cNvPicPr>
          <p:nvPr/>
        </p:nvPicPr>
        <p:blipFill>
          <a:blip r:embed="rId2"/>
          <a:stretch>
            <a:fillRect/>
          </a:stretch>
        </p:blipFill>
        <p:spPr>
          <a:xfrm>
            <a:off x="1218519" y="685417"/>
            <a:ext cx="9754961" cy="5487166"/>
          </a:xfrm>
          <a:prstGeom prst="rect">
            <a:avLst/>
          </a:prstGeom>
        </p:spPr>
      </p:pic>
    </p:spTree>
    <p:extLst>
      <p:ext uri="{BB962C8B-B14F-4D97-AF65-F5344CB8AC3E}">
        <p14:creationId xmlns:p14="http://schemas.microsoft.com/office/powerpoint/2010/main" val="21847896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5A672D-EE13-48F7-A005-32F2A9719C84}"/>
              </a:ext>
            </a:extLst>
          </p:cNvPr>
          <p:cNvPicPr>
            <a:picLocks noChangeAspect="1"/>
          </p:cNvPicPr>
          <p:nvPr/>
        </p:nvPicPr>
        <p:blipFill>
          <a:blip r:embed="rId2"/>
          <a:stretch>
            <a:fillRect/>
          </a:stretch>
        </p:blipFill>
        <p:spPr>
          <a:xfrm>
            <a:off x="1218519" y="685417"/>
            <a:ext cx="9754961" cy="5487166"/>
          </a:xfrm>
          <a:prstGeom prst="rect">
            <a:avLst/>
          </a:prstGeom>
        </p:spPr>
      </p:pic>
    </p:spTree>
    <p:extLst>
      <p:ext uri="{BB962C8B-B14F-4D97-AF65-F5344CB8AC3E}">
        <p14:creationId xmlns:p14="http://schemas.microsoft.com/office/powerpoint/2010/main" val="22307375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9CF835-64ED-40CF-9B0C-F8897557B01D}"/>
              </a:ext>
            </a:extLst>
          </p:cNvPr>
          <p:cNvPicPr>
            <a:picLocks noChangeAspect="1"/>
          </p:cNvPicPr>
          <p:nvPr/>
        </p:nvPicPr>
        <p:blipFill>
          <a:blip r:embed="rId2"/>
          <a:stretch>
            <a:fillRect/>
          </a:stretch>
        </p:blipFill>
        <p:spPr>
          <a:xfrm>
            <a:off x="1218519" y="685417"/>
            <a:ext cx="9754961" cy="5487166"/>
          </a:xfrm>
          <a:prstGeom prst="rect">
            <a:avLst/>
          </a:prstGeom>
        </p:spPr>
      </p:pic>
    </p:spTree>
    <p:extLst>
      <p:ext uri="{BB962C8B-B14F-4D97-AF65-F5344CB8AC3E}">
        <p14:creationId xmlns:p14="http://schemas.microsoft.com/office/powerpoint/2010/main" val="10702082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4AE9C0-AA71-49DD-95C0-EA06A5D3457D}"/>
              </a:ext>
            </a:extLst>
          </p:cNvPr>
          <p:cNvPicPr>
            <a:picLocks noChangeAspect="1"/>
          </p:cNvPicPr>
          <p:nvPr/>
        </p:nvPicPr>
        <p:blipFill>
          <a:blip r:embed="rId2"/>
          <a:stretch>
            <a:fillRect/>
          </a:stretch>
        </p:blipFill>
        <p:spPr>
          <a:xfrm>
            <a:off x="1218519" y="685417"/>
            <a:ext cx="9754961" cy="5487166"/>
          </a:xfrm>
          <a:prstGeom prst="rect">
            <a:avLst/>
          </a:prstGeom>
        </p:spPr>
      </p:pic>
    </p:spTree>
    <p:extLst>
      <p:ext uri="{BB962C8B-B14F-4D97-AF65-F5344CB8AC3E}">
        <p14:creationId xmlns:p14="http://schemas.microsoft.com/office/powerpoint/2010/main" val="6259808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C3ADEA-1D3F-485F-AC69-772E51DFE3BB}"/>
              </a:ext>
            </a:extLst>
          </p:cNvPr>
          <p:cNvPicPr>
            <a:picLocks noChangeAspect="1"/>
          </p:cNvPicPr>
          <p:nvPr/>
        </p:nvPicPr>
        <p:blipFill>
          <a:blip r:embed="rId2"/>
          <a:stretch>
            <a:fillRect/>
          </a:stretch>
        </p:blipFill>
        <p:spPr>
          <a:xfrm>
            <a:off x="1218519" y="685417"/>
            <a:ext cx="9754961" cy="5487166"/>
          </a:xfrm>
          <a:prstGeom prst="rect">
            <a:avLst/>
          </a:prstGeom>
        </p:spPr>
      </p:pic>
    </p:spTree>
    <p:extLst>
      <p:ext uri="{BB962C8B-B14F-4D97-AF65-F5344CB8AC3E}">
        <p14:creationId xmlns:p14="http://schemas.microsoft.com/office/powerpoint/2010/main" val="14001228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C77F65-FCB0-4E55-846E-4547B4A8A684}"/>
              </a:ext>
            </a:extLst>
          </p:cNvPr>
          <p:cNvPicPr>
            <a:picLocks noChangeAspect="1"/>
          </p:cNvPicPr>
          <p:nvPr/>
        </p:nvPicPr>
        <p:blipFill>
          <a:blip r:embed="rId2"/>
          <a:stretch>
            <a:fillRect/>
          </a:stretch>
        </p:blipFill>
        <p:spPr>
          <a:xfrm>
            <a:off x="1218519" y="685417"/>
            <a:ext cx="9754961" cy="5487166"/>
          </a:xfrm>
          <a:prstGeom prst="rect">
            <a:avLst/>
          </a:prstGeom>
        </p:spPr>
      </p:pic>
    </p:spTree>
    <p:extLst>
      <p:ext uri="{BB962C8B-B14F-4D97-AF65-F5344CB8AC3E}">
        <p14:creationId xmlns:p14="http://schemas.microsoft.com/office/powerpoint/2010/main" val="8325725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FF81D0-F28D-47C9-90EC-60A497BBD2F5}"/>
              </a:ext>
            </a:extLst>
          </p:cNvPr>
          <p:cNvPicPr>
            <a:picLocks noChangeAspect="1"/>
          </p:cNvPicPr>
          <p:nvPr/>
        </p:nvPicPr>
        <p:blipFill>
          <a:blip r:embed="rId2"/>
          <a:stretch>
            <a:fillRect/>
          </a:stretch>
        </p:blipFill>
        <p:spPr>
          <a:xfrm>
            <a:off x="1218519" y="685417"/>
            <a:ext cx="9754961" cy="5487166"/>
          </a:xfrm>
          <a:prstGeom prst="rect">
            <a:avLst/>
          </a:prstGeom>
        </p:spPr>
      </p:pic>
    </p:spTree>
    <p:extLst>
      <p:ext uri="{BB962C8B-B14F-4D97-AF65-F5344CB8AC3E}">
        <p14:creationId xmlns:p14="http://schemas.microsoft.com/office/powerpoint/2010/main" val="35359941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6215EF-A990-47FB-B576-05D9D04B8BF6}"/>
              </a:ext>
            </a:extLst>
          </p:cNvPr>
          <p:cNvPicPr>
            <a:picLocks noChangeAspect="1"/>
          </p:cNvPicPr>
          <p:nvPr/>
        </p:nvPicPr>
        <p:blipFill>
          <a:blip r:embed="rId2"/>
          <a:stretch>
            <a:fillRect/>
          </a:stretch>
        </p:blipFill>
        <p:spPr>
          <a:xfrm>
            <a:off x="1218519" y="685417"/>
            <a:ext cx="9754961" cy="5487166"/>
          </a:xfrm>
          <a:prstGeom prst="rect">
            <a:avLst/>
          </a:prstGeom>
        </p:spPr>
      </p:pic>
    </p:spTree>
    <p:extLst>
      <p:ext uri="{BB962C8B-B14F-4D97-AF65-F5344CB8AC3E}">
        <p14:creationId xmlns:p14="http://schemas.microsoft.com/office/powerpoint/2010/main" val="17109840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C4B857-7638-4224-9BA7-78BDACDCA65A}"/>
              </a:ext>
            </a:extLst>
          </p:cNvPr>
          <p:cNvPicPr>
            <a:picLocks noChangeAspect="1"/>
          </p:cNvPicPr>
          <p:nvPr/>
        </p:nvPicPr>
        <p:blipFill>
          <a:blip r:embed="rId2"/>
          <a:stretch>
            <a:fillRect/>
          </a:stretch>
        </p:blipFill>
        <p:spPr>
          <a:xfrm>
            <a:off x="1218519" y="685417"/>
            <a:ext cx="9754961" cy="5487166"/>
          </a:xfrm>
          <a:prstGeom prst="rect">
            <a:avLst/>
          </a:prstGeom>
        </p:spPr>
      </p:pic>
    </p:spTree>
    <p:extLst>
      <p:ext uri="{BB962C8B-B14F-4D97-AF65-F5344CB8AC3E}">
        <p14:creationId xmlns:p14="http://schemas.microsoft.com/office/powerpoint/2010/main" val="30879706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A397CF-BADB-4D9C-8407-EE963CC9A09F}"/>
              </a:ext>
            </a:extLst>
          </p:cNvPr>
          <p:cNvPicPr>
            <a:picLocks noChangeAspect="1"/>
          </p:cNvPicPr>
          <p:nvPr/>
        </p:nvPicPr>
        <p:blipFill>
          <a:blip r:embed="rId2"/>
          <a:stretch>
            <a:fillRect/>
          </a:stretch>
        </p:blipFill>
        <p:spPr>
          <a:xfrm>
            <a:off x="1218519" y="685417"/>
            <a:ext cx="9754961" cy="5487166"/>
          </a:xfrm>
          <a:prstGeom prst="rect">
            <a:avLst/>
          </a:prstGeom>
        </p:spPr>
      </p:pic>
    </p:spTree>
    <p:extLst>
      <p:ext uri="{BB962C8B-B14F-4D97-AF65-F5344CB8AC3E}">
        <p14:creationId xmlns:p14="http://schemas.microsoft.com/office/powerpoint/2010/main" val="686436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121AD-B073-41CB-AE23-9BB2C28C3562}"/>
              </a:ext>
            </a:extLst>
          </p:cNvPr>
          <p:cNvSpPr>
            <a:spLocks noGrp="1"/>
          </p:cNvSpPr>
          <p:nvPr>
            <p:ph type="title"/>
          </p:nvPr>
        </p:nvSpPr>
        <p:spPr>
          <a:xfrm>
            <a:off x="1097279" y="4799362"/>
            <a:ext cx="10113645" cy="743682"/>
          </a:xfrm>
          <a:prstGeom prst="rect">
            <a:avLst/>
          </a:prstGeom>
        </p:spPr>
        <p:txBody>
          <a:bodyPr anchor="b">
            <a:normAutofit/>
          </a:bodyPr>
          <a:lstStyle/>
          <a:p>
            <a:r>
              <a:rPr lang="en-US" dirty="0"/>
              <a:t>Digital Transformation imperatives with data</a:t>
            </a:r>
          </a:p>
        </p:txBody>
      </p:sp>
      <p:pic>
        <p:nvPicPr>
          <p:cNvPr id="1026" name="Picture 2" descr="Image result for digital transformation">
            <a:extLst>
              <a:ext uri="{FF2B5EF4-FFF2-40B4-BE49-F238E27FC236}">
                <a16:creationId xmlns:a16="http://schemas.microsoft.com/office/drawing/2014/main" id="{26AECE2C-EDD2-4300-85F3-4CE25ED68216}"/>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t="24965" b="24965"/>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24842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57581F-A952-4AA6-9594-10AF62300069}"/>
              </a:ext>
            </a:extLst>
          </p:cNvPr>
          <p:cNvPicPr>
            <a:picLocks noChangeAspect="1"/>
          </p:cNvPicPr>
          <p:nvPr/>
        </p:nvPicPr>
        <p:blipFill>
          <a:blip r:embed="rId2"/>
          <a:stretch>
            <a:fillRect/>
          </a:stretch>
        </p:blipFill>
        <p:spPr>
          <a:xfrm>
            <a:off x="1218519" y="685417"/>
            <a:ext cx="9754961" cy="5487166"/>
          </a:xfrm>
          <a:prstGeom prst="rect">
            <a:avLst/>
          </a:prstGeom>
        </p:spPr>
      </p:pic>
    </p:spTree>
    <p:extLst>
      <p:ext uri="{BB962C8B-B14F-4D97-AF65-F5344CB8AC3E}">
        <p14:creationId xmlns:p14="http://schemas.microsoft.com/office/powerpoint/2010/main" val="28714907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121AD-B073-41CB-AE23-9BB2C28C3562}"/>
              </a:ext>
            </a:extLst>
          </p:cNvPr>
          <p:cNvSpPr>
            <a:spLocks noGrp="1"/>
          </p:cNvSpPr>
          <p:nvPr>
            <p:ph type="title"/>
          </p:nvPr>
        </p:nvSpPr>
        <p:spPr>
          <a:xfrm>
            <a:off x="1097279" y="4799362"/>
            <a:ext cx="10113645" cy="743682"/>
          </a:xfrm>
          <a:prstGeom prst="rect">
            <a:avLst/>
          </a:prstGeom>
        </p:spPr>
        <p:txBody>
          <a:bodyPr anchor="b">
            <a:normAutofit fontScale="90000"/>
          </a:bodyPr>
          <a:lstStyle/>
          <a:p>
            <a:r>
              <a:rPr lang="en-AU" dirty="0"/>
              <a:t>Data modernization on-premises and in the Cloud</a:t>
            </a:r>
          </a:p>
        </p:txBody>
      </p:sp>
      <p:pic>
        <p:nvPicPr>
          <p:cNvPr id="4100" name="Picture 4" descr="Related image">
            <a:extLst>
              <a:ext uri="{FF2B5EF4-FFF2-40B4-BE49-F238E27FC236}">
                <a16:creationId xmlns:a16="http://schemas.microsoft.com/office/drawing/2014/main" id="{240ED59F-1410-4CF0-A2D8-02033A7E70F1}"/>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t="12448" b="12448"/>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6970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1C283C-3F93-4750-B6D3-2EB50A0E0C9A}"/>
              </a:ext>
            </a:extLst>
          </p:cNvPr>
          <p:cNvPicPr>
            <a:picLocks noChangeAspect="1"/>
          </p:cNvPicPr>
          <p:nvPr/>
        </p:nvPicPr>
        <p:blipFill>
          <a:blip r:embed="rId2"/>
          <a:stretch>
            <a:fillRect/>
          </a:stretch>
        </p:blipFill>
        <p:spPr>
          <a:xfrm>
            <a:off x="1218519" y="685417"/>
            <a:ext cx="9754961" cy="5487166"/>
          </a:xfrm>
          <a:prstGeom prst="rect">
            <a:avLst/>
          </a:prstGeom>
        </p:spPr>
      </p:pic>
    </p:spTree>
    <p:extLst>
      <p:ext uri="{BB962C8B-B14F-4D97-AF65-F5344CB8AC3E}">
        <p14:creationId xmlns:p14="http://schemas.microsoft.com/office/powerpoint/2010/main" val="35612808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3721E6-0C6C-438E-A774-18218389E605}"/>
              </a:ext>
            </a:extLst>
          </p:cNvPr>
          <p:cNvPicPr>
            <a:picLocks noChangeAspect="1"/>
          </p:cNvPicPr>
          <p:nvPr/>
        </p:nvPicPr>
        <p:blipFill>
          <a:blip r:embed="rId2"/>
          <a:stretch>
            <a:fillRect/>
          </a:stretch>
        </p:blipFill>
        <p:spPr>
          <a:xfrm>
            <a:off x="1218519" y="685417"/>
            <a:ext cx="9754961" cy="5487166"/>
          </a:xfrm>
          <a:prstGeom prst="rect">
            <a:avLst/>
          </a:prstGeom>
        </p:spPr>
      </p:pic>
    </p:spTree>
    <p:extLst>
      <p:ext uri="{BB962C8B-B14F-4D97-AF65-F5344CB8AC3E}">
        <p14:creationId xmlns:p14="http://schemas.microsoft.com/office/powerpoint/2010/main" val="42773664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A5560D-5020-49B5-A147-403DAE07D442}"/>
              </a:ext>
            </a:extLst>
          </p:cNvPr>
          <p:cNvPicPr>
            <a:picLocks noChangeAspect="1"/>
          </p:cNvPicPr>
          <p:nvPr/>
        </p:nvPicPr>
        <p:blipFill>
          <a:blip r:embed="rId2"/>
          <a:stretch>
            <a:fillRect/>
          </a:stretch>
        </p:blipFill>
        <p:spPr>
          <a:xfrm>
            <a:off x="1218519" y="685417"/>
            <a:ext cx="9754961" cy="5487166"/>
          </a:xfrm>
          <a:prstGeom prst="rect">
            <a:avLst/>
          </a:prstGeom>
        </p:spPr>
      </p:pic>
    </p:spTree>
    <p:extLst>
      <p:ext uri="{BB962C8B-B14F-4D97-AF65-F5344CB8AC3E}">
        <p14:creationId xmlns:p14="http://schemas.microsoft.com/office/powerpoint/2010/main" val="39673065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72C11B-3C3D-41E2-A60B-8E5F4A833084}"/>
              </a:ext>
            </a:extLst>
          </p:cNvPr>
          <p:cNvPicPr>
            <a:picLocks noChangeAspect="1"/>
          </p:cNvPicPr>
          <p:nvPr/>
        </p:nvPicPr>
        <p:blipFill>
          <a:blip r:embed="rId2"/>
          <a:stretch>
            <a:fillRect/>
          </a:stretch>
        </p:blipFill>
        <p:spPr>
          <a:xfrm>
            <a:off x="1218519" y="685417"/>
            <a:ext cx="9754961" cy="5487166"/>
          </a:xfrm>
          <a:prstGeom prst="rect">
            <a:avLst/>
          </a:prstGeom>
        </p:spPr>
      </p:pic>
    </p:spTree>
    <p:extLst>
      <p:ext uri="{BB962C8B-B14F-4D97-AF65-F5344CB8AC3E}">
        <p14:creationId xmlns:p14="http://schemas.microsoft.com/office/powerpoint/2010/main" val="37339609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7E7DD0-81BF-489F-B54A-6C077A260F4E}"/>
              </a:ext>
            </a:extLst>
          </p:cNvPr>
          <p:cNvPicPr>
            <a:picLocks noChangeAspect="1"/>
          </p:cNvPicPr>
          <p:nvPr/>
        </p:nvPicPr>
        <p:blipFill>
          <a:blip r:embed="rId2"/>
          <a:stretch>
            <a:fillRect/>
          </a:stretch>
        </p:blipFill>
        <p:spPr>
          <a:xfrm>
            <a:off x="1218519" y="685417"/>
            <a:ext cx="9754961" cy="5487166"/>
          </a:xfrm>
          <a:prstGeom prst="rect">
            <a:avLst/>
          </a:prstGeom>
        </p:spPr>
      </p:pic>
    </p:spTree>
    <p:extLst>
      <p:ext uri="{BB962C8B-B14F-4D97-AF65-F5344CB8AC3E}">
        <p14:creationId xmlns:p14="http://schemas.microsoft.com/office/powerpoint/2010/main" val="17919298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4CD9F0-3B78-4FF1-9205-87A91C04FEB5}"/>
              </a:ext>
            </a:extLst>
          </p:cNvPr>
          <p:cNvPicPr>
            <a:picLocks noChangeAspect="1"/>
          </p:cNvPicPr>
          <p:nvPr/>
        </p:nvPicPr>
        <p:blipFill>
          <a:blip r:embed="rId2"/>
          <a:stretch>
            <a:fillRect/>
          </a:stretch>
        </p:blipFill>
        <p:spPr>
          <a:xfrm>
            <a:off x="1218519" y="685417"/>
            <a:ext cx="9754961" cy="5487166"/>
          </a:xfrm>
          <a:prstGeom prst="rect">
            <a:avLst/>
          </a:prstGeom>
        </p:spPr>
      </p:pic>
    </p:spTree>
    <p:extLst>
      <p:ext uri="{BB962C8B-B14F-4D97-AF65-F5344CB8AC3E}">
        <p14:creationId xmlns:p14="http://schemas.microsoft.com/office/powerpoint/2010/main" val="40702250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FC6090-C5BB-4C2D-A893-DE85D4A4974E}"/>
              </a:ext>
            </a:extLst>
          </p:cNvPr>
          <p:cNvPicPr>
            <a:picLocks noChangeAspect="1"/>
          </p:cNvPicPr>
          <p:nvPr/>
        </p:nvPicPr>
        <p:blipFill>
          <a:blip r:embed="rId2"/>
          <a:stretch>
            <a:fillRect/>
          </a:stretch>
        </p:blipFill>
        <p:spPr>
          <a:xfrm>
            <a:off x="1218519" y="685417"/>
            <a:ext cx="9754961" cy="5487166"/>
          </a:xfrm>
          <a:prstGeom prst="rect">
            <a:avLst/>
          </a:prstGeom>
        </p:spPr>
      </p:pic>
    </p:spTree>
    <p:extLst>
      <p:ext uri="{BB962C8B-B14F-4D97-AF65-F5344CB8AC3E}">
        <p14:creationId xmlns:p14="http://schemas.microsoft.com/office/powerpoint/2010/main" val="11645467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A62857-57FC-4001-8DAE-31FA4E32C094}"/>
              </a:ext>
            </a:extLst>
          </p:cNvPr>
          <p:cNvPicPr>
            <a:picLocks noChangeAspect="1"/>
          </p:cNvPicPr>
          <p:nvPr/>
        </p:nvPicPr>
        <p:blipFill>
          <a:blip r:embed="rId2"/>
          <a:stretch>
            <a:fillRect/>
          </a:stretch>
        </p:blipFill>
        <p:spPr>
          <a:xfrm>
            <a:off x="1218519" y="685417"/>
            <a:ext cx="9754961" cy="5487166"/>
          </a:xfrm>
          <a:prstGeom prst="rect">
            <a:avLst/>
          </a:prstGeom>
        </p:spPr>
      </p:pic>
    </p:spTree>
    <p:extLst>
      <p:ext uri="{BB962C8B-B14F-4D97-AF65-F5344CB8AC3E}">
        <p14:creationId xmlns:p14="http://schemas.microsoft.com/office/powerpoint/2010/main" val="3098242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8C31A-F116-472D-B0C3-EDBCB25A66DF}"/>
              </a:ext>
            </a:extLst>
          </p:cNvPr>
          <p:cNvSpPr>
            <a:spLocks noGrp="1"/>
          </p:cNvSpPr>
          <p:nvPr>
            <p:ph type="title"/>
          </p:nvPr>
        </p:nvSpPr>
        <p:spPr/>
        <p:txBody>
          <a:bodyPr/>
          <a:lstStyle/>
          <a:p>
            <a:r>
              <a:rPr lang="en-AU" dirty="0"/>
              <a:t>The age of data abundance</a:t>
            </a:r>
          </a:p>
        </p:txBody>
      </p:sp>
      <p:sp>
        <p:nvSpPr>
          <p:cNvPr id="3" name="Content Placeholder 2">
            <a:extLst>
              <a:ext uri="{FF2B5EF4-FFF2-40B4-BE49-F238E27FC236}">
                <a16:creationId xmlns:a16="http://schemas.microsoft.com/office/drawing/2014/main" id="{A00F2BC1-28F0-4EB2-95B7-8BAFB9D9FFA9}"/>
              </a:ext>
            </a:extLst>
          </p:cNvPr>
          <p:cNvSpPr>
            <a:spLocks noGrp="1"/>
          </p:cNvSpPr>
          <p:nvPr>
            <p:ph idx="1"/>
          </p:nvPr>
        </p:nvSpPr>
        <p:spPr/>
        <p:txBody>
          <a:bodyPr>
            <a:normAutofit fontScale="92500"/>
          </a:bodyPr>
          <a:lstStyle/>
          <a:p>
            <a:pPr>
              <a:lnSpc>
                <a:spcPct val="150000"/>
              </a:lnSpc>
              <a:buFont typeface="Wingdings" panose="05000000000000000000" pitchFamily="2" charset="2"/>
              <a:buChar char="v"/>
            </a:pPr>
            <a:r>
              <a:rPr lang="en-US" sz="2400" dirty="0"/>
              <a:t> Consumers both </a:t>
            </a:r>
            <a:r>
              <a:rPr lang="en-US" sz="2400" u="sng" dirty="0"/>
              <a:t>generate</a:t>
            </a:r>
            <a:r>
              <a:rPr lang="en-US" sz="2400" dirty="0"/>
              <a:t> and </a:t>
            </a:r>
            <a:r>
              <a:rPr lang="en-US" sz="2400" u="sng" dirty="0"/>
              <a:t>use</a:t>
            </a:r>
            <a:r>
              <a:rPr lang="en-US" sz="2400" dirty="0"/>
              <a:t> data</a:t>
            </a:r>
          </a:p>
          <a:p>
            <a:pPr>
              <a:lnSpc>
                <a:spcPct val="150000"/>
              </a:lnSpc>
              <a:buFont typeface="Wingdings" panose="05000000000000000000" pitchFamily="2" charset="2"/>
              <a:buChar char="v"/>
            </a:pPr>
            <a:r>
              <a:rPr lang="en-US" sz="2400" dirty="0"/>
              <a:t> Business stakeholders use data to make business decisions</a:t>
            </a:r>
          </a:p>
          <a:p>
            <a:pPr>
              <a:lnSpc>
                <a:spcPct val="150000"/>
              </a:lnSpc>
              <a:buFont typeface="Wingdings" panose="05000000000000000000" pitchFamily="2" charset="2"/>
              <a:buChar char="v"/>
            </a:pPr>
            <a:r>
              <a:rPr lang="en-US" sz="2400" dirty="0"/>
              <a:t> Consumers use data to make decisions such as what to buy and where to travel to</a:t>
            </a:r>
          </a:p>
          <a:p>
            <a:pPr>
              <a:lnSpc>
                <a:spcPct val="150000"/>
              </a:lnSpc>
              <a:buFont typeface="Wingdings" panose="05000000000000000000" pitchFamily="2" charset="2"/>
              <a:buChar char="v"/>
            </a:pPr>
            <a:r>
              <a:rPr lang="en-US" sz="2400" dirty="0"/>
              <a:t> Data can be structured, unstructured, or aggregated</a:t>
            </a:r>
          </a:p>
          <a:p>
            <a:pPr>
              <a:lnSpc>
                <a:spcPct val="150000"/>
              </a:lnSpc>
              <a:buFont typeface="Wingdings" panose="05000000000000000000" pitchFamily="2" charset="2"/>
              <a:buChar char="v"/>
            </a:pPr>
            <a:r>
              <a:rPr lang="en-US" sz="2400" dirty="0"/>
              <a:t> Data systems must be accurate, highly secure, and constantly available</a:t>
            </a:r>
            <a:endParaRPr lang="en-AU" sz="2400" dirty="0"/>
          </a:p>
        </p:txBody>
      </p:sp>
    </p:spTree>
    <p:extLst>
      <p:ext uri="{BB962C8B-B14F-4D97-AF65-F5344CB8AC3E}">
        <p14:creationId xmlns:p14="http://schemas.microsoft.com/office/powerpoint/2010/main" val="20502077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DAF5F9-121C-4367-98E7-DB6E3B07E791}"/>
              </a:ext>
            </a:extLst>
          </p:cNvPr>
          <p:cNvPicPr>
            <a:picLocks noChangeAspect="1"/>
          </p:cNvPicPr>
          <p:nvPr/>
        </p:nvPicPr>
        <p:blipFill>
          <a:blip r:embed="rId2"/>
          <a:stretch>
            <a:fillRect/>
          </a:stretch>
        </p:blipFill>
        <p:spPr>
          <a:xfrm>
            <a:off x="1218519" y="685417"/>
            <a:ext cx="9754961" cy="5487166"/>
          </a:xfrm>
          <a:prstGeom prst="rect">
            <a:avLst/>
          </a:prstGeom>
        </p:spPr>
      </p:pic>
    </p:spTree>
    <p:extLst>
      <p:ext uri="{BB962C8B-B14F-4D97-AF65-F5344CB8AC3E}">
        <p14:creationId xmlns:p14="http://schemas.microsoft.com/office/powerpoint/2010/main" val="9868656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44240E-2F1D-488F-8AAB-E8D632264571}"/>
              </a:ext>
            </a:extLst>
          </p:cNvPr>
          <p:cNvPicPr>
            <a:picLocks noChangeAspect="1"/>
          </p:cNvPicPr>
          <p:nvPr/>
        </p:nvPicPr>
        <p:blipFill>
          <a:blip r:embed="rId2"/>
          <a:stretch>
            <a:fillRect/>
          </a:stretch>
        </p:blipFill>
        <p:spPr>
          <a:xfrm>
            <a:off x="1218519" y="685417"/>
            <a:ext cx="9754961" cy="5487166"/>
          </a:xfrm>
          <a:prstGeom prst="rect">
            <a:avLst/>
          </a:prstGeom>
        </p:spPr>
      </p:pic>
    </p:spTree>
    <p:extLst>
      <p:ext uri="{BB962C8B-B14F-4D97-AF65-F5344CB8AC3E}">
        <p14:creationId xmlns:p14="http://schemas.microsoft.com/office/powerpoint/2010/main" val="4394354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2DD4E5-745D-4E14-93E0-85D365C9213D}"/>
              </a:ext>
            </a:extLst>
          </p:cNvPr>
          <p:cNvPicPr>
            <a:picLocks noChangeAspect="1"/>
          </p:cNvPicPr>
          <p:nvPr/>
        </p:nvPicPr>
        <p:blipFill>
          <a:blip r:embed="rId2"/>
          <a:stretch>
            <a:fillRect/>
          </a:stretch>
        </p:blipFill>
        <p:spPr>
          <a:xfrm>
            <a:off x="1218519" y="685417"/>
            <a:ext cx="9754961" cy="5487166"/>
          </a:xfrm>
          <a:prstGeom prst="rect">
            <a:avLst/>
          </a:prstGeom>
        </p:spPr>
      </p:pic>
    </p:spTree>
    <p:extLst>
      <p:ext uri="{BB962C8B-B14F-4D97-AF65-F5344CB8AC3E}">
        <p14:creationId xmlns:p14="http://schemas.microsoft.com/office/powerpoint/2010/main" val="19322448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591048-CE33-43FE-B15C-EFFD4C6D9C29}"/>
              </a:ext>
            </a:extLst>
          </p:cNvPr>
          <p:cNvPicPr>
            <a:picLocks noChangeAspect="1"/>
          </p:cNvPicPr>
          <p:nvPr/>
        </p:nvPicPr>
        <p:blipFill>
          <a:blip r:embed="rId2"/>
          <a:stretch>
            <a:fillRect/>
          </a:stretch>
        </p:blipFill>
        <p:spPr>
          <a:xfrm>
            <a:off x="1218519" y="685417"/>
            <a:ext cx="9754961" cy="5487166"/>
          </a:xfrm>
          <a:prstGeom prst="rect">
            <a:avLst/>
          </a:prstGeom>
        </p:spPr>
      </p:pic>
      <p:sp>
        <p:nvSpPr>
          <p:cNvPr id="3" name="Rectangle 2">
            <a:extLst>
              <a:ext uri="{FF2B5EF4-FFF2-40B4-BE49-F238E27FC236}">
                <a16:creationId xmlns:a16="http://schemas.microsoft.com/office/drawing/2014/main" id="{3239E8C7-1A1E-4A59-8093-7784EF7625C4}"/>
              </a:ext>
            </a:extLst>
          </p:cNvPr>
          <p:cNvSpPr/>
          <p:nvPr/>
        </p:nvSpPr>
        <p:spPr>
          <a:xfrm>
            <a:off x="5500150" y="948776"/>
            <a:ext cx="2853203" cy="5431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9630741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957B6D-DBBE-4D00-A5D0-CE9943FE3C70}"/>
              </a:ext>
            </a:extLst>
          </p:cNvPr>
          <p:cNvPicPr>
            <a:picLocks noChangeAspect="1"/>
          </p:cNvPicPr>
          <p:nvPr/>
        </p:nvPicPr>
        <p:blipFill>
          <a:blip r:embed="rId2"/>
          <a:stretch>
            <a:fillRect/>
          </a:stretch>
        </p:blipFill>
        <p:spPr>
          <a:xfrm>
            <a:off x="1218519" y="685417"/>
            <a:ext cx="9754961" cy="5487166"/>
          </a:xfrm>
          <a:prstGeom prst="rect">
            <a:avLst/>
          </a:prstGeom>
        </p:spPr>
      </p:pic>
    </p:spTree>
    <p:extLst>
      <p:ext uri="{BB962C8B-B14F-4D97-AF65-F5344CB8AC3E}">
        <p14:creationId xmlns:p14="http://schemas.microsoft.com/office/powerpoint/2010/main" val="2109632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9B1CAD-7DEF-4408-A493-B82E1CA043BD}"/>
              </a:ext>
            </a:extLst>
          </p:cNvPr>
          <p:cNvPicPr>
            <a:picLocks noChangeAspect="1"/>
          </p:cNvPicPr>
          <p:nvPr/>
        </p:nvPicPr>
        <p:blipFill>
          <a:blip r:embed="rId2"/>
          <a:stretch>
            <a:fillRect/>
          </a:stretch>
        </p:blipFill>
        <p:spPr>
          <a:xfrm>
            <a:off x="1218519" y="685417"/>
            <a:ext cx="9754961" cy="5487166"/>
          </a:xfrm>
          <a:prstGeom prst="rect">
            <a:avLst/>
          </a:prstGeom>
        </p:spPr>
      </p:pic>
    </p:spTree>
    <p:extLst>
      <p:ext uri="{BB962C8B-B14F-4D97-AF65-F5344CB8AC3E}">
        <p14:creationId xmlns:p14="http://schemas.microsoft.com/office/powerpoint/2010/main" val="13071989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3A953C-7DC1-4134-9D6C-D8054C8E1821}"/>
              </a:ext>
            </a:extLst>
          </p:cNvPr>
          <p:cNvPicPr>
            <a:picLocks noChangeAspect="1"/>
          </p:cNvPicPr>
          <p:nvPr/>
        </p:nvPicPr>
        <p:blipFill>
          <a:blip r:embed="rId2"/>
          <a:stretch>
            <a:fillRect/>
          </a:stretch>
        </p:blipFill>
        <p:spPr>
          <a:xfrm>
            <a:off x="1218519" y="685417"/>
            <a:ext cx="9754961" cy="5487166"/>
          </a:xfrm>
          <a:prstGeom prst="rect">
            <a:avLst/>
          </a:prstGeom>
        </p:spPr>
      </p:pic>
    </p:spTree>
    <p:extLst>
      <p:ext uri="{BB962C8B-B14F-4D97-AF65-F5344CB8AC3E}">
        <p14:creationId xmlns:p14="http://schemas.microsoft.com/office/powerpoint/2010/main" val="14180688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9CAF38-57E3-4319-B022-B8024365C9C7}"/>
              </a:ext>
            </a:extLst>
          </p:cNvPr>
          <p:cNvPicPr>
            <a:picLocks noChangeAspect="1"/>
          </p:cNvPicPr>
          <p:nvPr/>
        </p:nvPicPr>
        <p:blipFill>
          <a:blip r:embed="rId2"/>
          <a:stretch>
            <a:fillRect/>
          </a:stretch>
        </p:blipFill>
        <p:spPr>
          <a:xfrm>
            <a:off x="1218519" y="685417"/>
            <a:ext cx="9754961" cy="5487166"/>
          </a:xfrm>
          <a:prstGeom prst="rect">
            <a:avLst/>
          </a:prstGeom>
        </p:spPr>
      </p:pic>
    </p:spTree>
    <p:extLst>
      <p:ext uri="{BB962C8B-B14F-4D97-AF65-F5344CB8AC3E}">
        <p14:creationId xmlns:p14="http://schemas.microsoft.com/office/powerpoint/2010/main" val="19679143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121AD-B073-41CB-AE23-9BB2C28C3562}"/>
              </a:ext>
            </a:extLst>
          </p:cNvPr>
          <p:cNvSpPr>
            <a:spLocks noGrp="1"/>
          </p:cNvSpPr>
          <p:nvPr>
            <p:ph type="title"/>
          </p:nvPr>
        </p:nvSpPr>
        <p:spPr>
          <a:xfrm>
            <a:off x="1097279" y="4799362"/>
            <a:ext cx="10113645" cy="743682"/>
          </a:xfrm>
          <a:prstGeom prst="rect">
            <a:avLst/>
          </a:prstGeom>
        </p:spPr>
        <p:txBody>
          <a:bodyPr anchor="b">
            <a:normAutofit/>
          </a:bodyPr>
          <a:lstStyle/>
          <a:p>
            <a:r>
              <a:rPr lang="en-AU" dirty="0"/>
              <a:t>Cloud Scale Analytics</a:t>
            </a:r>
          </a:p>
        </p:txBody>
      </p:sp>
      <p:pic>
        <p:nvPicPr>
          <p:cNvPr id="5122" name="Picture 2" descr="Related image">
            <a:extLst>
              <a:ext uri="{FF2B5EF4-FFF2-40B4-BE49-F238E27FC236}">
                <a16:creationId xmlns:a16="http://schemas.microsoft.com/office/drawing/2014/main" id="{74A9ED06-2CBB-4407-B0B6-11A73C23A7B9}"/>
              </a:ext>
            </a:extLst>
          </p:cNvPr>
          <p:cNvPicPr>
            <a:picLocks noGrp="1" noChangeAspect="1" noChangeArrowheads="1"/>
          </p:cNvPicPr>
          <p:nvPr>
            <p:ph type="pic" idx="1"/>
          </p:nvPr>
        </p:nvPicPr>
        <p:blipFill>
          <a:blip r:embed="rId3">
            <a:extLst>
              <a:ext uri="{28A0092B-C50C-407E-A947-70E740481C1C}">
                <a14:useLocalDpi xmlns:a14="http://schemas.microsoft.com/office/drawing/2010/main" val="0"/>
              </a:ext>
            </a:extLst>
          </a:blip>
          <a:srcRect t="9040" b="904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42AD822-2A24-4DDD-BCFA-311EBBBA1D4B}"/>
              </a:ext>
            </a:extLst>
          </p:cNvPr>
          <p:cNvSpPr txBox="1"/>
          <p:nvPr/>
        </p:nvSpPr>
        <p:spPr>
          <a:xfrm>
            <a:off x="1097279" y="5764056"/>
            <a:ext cx="7254165" cy="400110"/>
          </a:xfrm>
          <a:prstGeom prst="rect">
            <a:avLst/>
          </a:prstGeom>
          <a:noFill/>
        </p:spPr>
        <p:txBody>
          <a:bodyPr wrap="none" rtlCol="0">
            <a:spAutoFit/>
          </a:bodyPr>
          <a:lstStyle/>
          <a:p>
            <a:r>
              <a:rPr lang="en-AU" sz="2000" dirty="0">
                <a:solidFill>
                  <a:schemeClr val="accent1"/>
                </a:solidFill>
              </a:rPr>
              <a:t>https://www.microsoft.com/azure/partners/cloud-scale-analytics</a:t>
            </a:r>
          </a:p>
        </p:txBody>
      </p:sp>
    </p:spTree>
    <p:extLst>
      <p:ext uri="{BB962C8B-B14F-4D97-AF65-F5344CB8AC3E}">
        <p14:creationId xmlns:p14="http://schemas.microsoft.com/office/powerpoint/2010/main" val="17880604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1CBBC-3322-4D92-81C3-EABE16EF3B77}"/>
              </a:ext>
            </a:extLst>
          </p:cNvPr>
          <p:cNvSpPr>
            <a:spLocks noGrp="1"/>
          </p:cNvSpPr>
          <p:nvPr>
            <p:ph type="title"/>
          </p:nvPr>
        </p:nvSpPr>
        <p:spPr/>
        <p:txBody>
          <a:bodyPr/>
          <a:lstStyle/>
          <a:p>
            <a:r>
              <a:rPr lang="en-US" dirty="0"/>
              <a:t>Barriers to getting value from data</a:t>
            </a:r>
            <a:endParaRPr lang="en-AU" dirty="0"/>
          </a:p>
        </p:txBody>
      </p:sp>
      <p:grpSp>
        <p:nvGrpSpPr>
          <p:cNvPr id="30" name="Group 29">
            <a:extLst>
              <a:ext uri="{FF2B5EF4-FFF2-40B4-BE49-F238E27FC236}">
                <a16:creationId xmlns:a16="http://schemas.microsoft.com/office/drawing/2014/main" id="{D20484E3-8078-463E-A3F4-5059A333B5A6}"/>
              </a:ext>
            </a:extLst>
          </p:cNvPr>
          <p:cNvGrpSpPr/>
          <p:nvPr/>
        </p:nvGrpSpPr>
        <p:grpSpPr>
          <a:xfrm>
            <a:off x="557420" y="3185859"/>
            <a:ext cx="11138119" cy="1692065"/>
            <a:chOff x="624344" y="3185859"/>
            <a:chExt cx="11138119" cy="1692065"/>
          </a:xfrm>
        </p:grpSpPr>
        <p:grpSp>
          <p:nvGrpSpPr>
            <p:cNvPr id="4" name="Group 3">
              <a:extLst>
                <a:ext uri="{FF2B5EF4-FFF2-40B4-BE49-F238E27FC236}">
                  <a16:creationId xmlns:a16="http://schemas.microsoft.com/office/drawing/2014/main" id="{00E41089-47D9-4656-BE99-D979812965EE}"/>
                </a:ext>
              </a:extLst>
            </p:cNvPr>
            <p:cNvGrpSpPr/>
            <p:nvPr/>
          </p:nvGrpSpPr>
          <p:grpSpPr>
            <a:xfrm>
              <a:off x="7666238" y="3185859"/>
              <a:ext cx="1813496" cy="1682360"/>
              <a:chOff x="7397534" y="2471484"/>
              <a:chExt cx="1813496" cy="1682360"/>
            </a:xfrm>
          </p:grpSpPr>
          <p:sp>
            <p:nvSpPr>
              <p:cNvPr id="5" name="TextBox 4">
                <a:extLst>
                  <a:ext uri="{FF2B5EF4-FFF2-40B4-BE49-F238E27FC236}">
                    <a16:creationId xmlns:a16="http://schemas.microsoft.com/office/drawing/2014/main" id="{4B7572DE-8E84-432D-B577-4BD85A2A88F3}"/>
                  </a:ext>
                </a:extLst>
              </p:cNvPr>
              <p:cNvSpPr txBox="1"/>
              <p:nvPr/>
            </p:nvSpPr>
            <p:spPr>
              <a:xfrm>
                <a:off x="7397534" y="3507513"/>
                <a:ext cx="1813496" cy="646331"/>
              </a:xfrm>
              <a:prstGeom prst="rect">
                <a:avLst/>
              </a:prstGeom>
              <a:noFill/>
            </p:spPr>
            <p:txBody>
              <a:bodyPr wrap="square" rtlCol="0">
                <a:spAutoFit/>
              </a:bodyPr>
              <a:lstStyle/>
              <a:p>
                <a:pPr lvl="0">
                  <a:defRPr/>
                </a:pPr>
                <a:r>
                  <a:rPr lang="en-US" b="1">
                    <a:solidFill>
                      <a:srgbClr val="0078D7"/>
                    </a:solidFill>
                    <a:latin typeface="Segoe UI Semibold" charset="0"/>
                    <a:ea typeface="Segoe UI Semibold" charset="0"/>
                    <a:cs typeface="Segoe UI Semibold" charset="0"/>
                  </a:rPr>
                  <a:t>Complexity of solutions</a:t>
                </a:r>
              </a:p>
            </p:txBody>
          </p:sp>
          <p:cxnSp>
            <p:nvCxnSpPr>
              <p:cNvPr id="6" name="Straight Connector 5">
                <a:extLst>
                  <a:ext uri="{FF2B5EF4-FFF2-40B4-BE49-F238E27FC236}">
                    <a16:creationId xmlns:a16="http://schemas.microsoft.com/office/drawing/2014/main" id="{C19103D0-9481-402C-A136-0CC26D06687B}"/>
                  </a:ext>
                </a:extLst>
              </p:cNvPr>
              <p:cNvCxnSpPr/>
              <p:nvPr/>
            </p:nvCxnSpPr>
            <p:spPr>
              <a:xfrm>
                <a:off x="7469228" y="3373457"/>
                <a:ext cx="1330325"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maze" title="Icon of a maze">
                <a:extLst>
                  <a:ext uri="{FF2B5EF4-FFF2-40B4-BE49-F238E27FC236}">
                    <a16:creationId xmlns:a16="http://schemas.microsoft.com/office/drawing/2014/main" id="{482BBBAE-25C3-4505-8718-AE4C2EBA780A}"/>
                  </a:ext>
                </a:extLst>
              </p:cNvPr>
              <p:cNvSpPr>
                <a:spLocks noChangeAspect="1" noEditPoints="1"/>
              </p:cNvSpPr>
              <p:nvPr/>
            </p:nvSpPr>
            <p:spPr bwMode="auto">
              <a:xfrm>
                <a:off x="7479298" y="2471484"/>
                <a:ext cx="653943" cy="653944"/>
              </a:xfrm>
              <a:custGeom>
                <a:avLst/>
                <a:gdLst>
                  <a:gd name="T0" fmla="*/ 415 w 415"/>
                  <a:gd name="T1" fmla="*/ 330 h 415"/>
                  <a:gd name="T2" fmla="*/ 415 w 415"/>
                  <a:gd name="T3" fmla="*/ 415 h 415"/>
                  <a:gd name="T4" fmla="*/ 0 w 415"/>
                  <a:gd name="T5" fmla="*/ 415 h 415"/>
                  <a:gd name="T6" fmla="*/ 0 w 415"/>
                  <a:gd name="T7" fmla="*/ 0 h 415"/>
                  <a:gd name="T8" fmla="*/ 78 w 415"/>
                  <a:gd name="T9" fmla="*/ 0 h 415"/>
                  <a:gd name="T10" fmla="*/ 415 w 415"/>
                  <a:gd name="T11" fmla="*/ 248 h 415"/>
                  <a:gd name="T12" fmla="*/ 415 w 415"/>
                  <a:gd name="T13" fmla="*/ 0 h 415"/>
                  <a:gd name="T14" fmla="*/ 163 w 415"/>
                  <a:gd name="T15" fmla="*/ 0 h 415"/>
                  <a:gd name="T16" fmla="*/ 163 w 415"/>
                  <a:gd name="T17" fmla="*/ 82 h 415"/>
                  <a:gd name="T18" fmla="*/ 247 w 415"/>
                  <a:gd name="T19" fmla="*/ 82 h 415"/>
                  <a:gd name="T20" fmla="*/ 415 w 415"/>
                  <a:gd name="T21" fmla="*/ 82 h 415"/>
                  <a:gd name="T22" fmla="*/ 331 w 415"/>
                  <a:gd name="T23" fmla="*/ 82 h 415"/>
                  <a:gd name="T24" fmla="*/ 331 w 415"/>
                  <a:gd name="T25" fmla="*/ 248 h 415"/>
                  <a:gd name="T26" fmla="*/ 331 w 415"/>
                  <a:gd name="T27" fmla="*/ 330 h 415"/>
                  <a:gd name="T28" fmla="*/ 247 w 415"/>
                  <a:gd name="T29" fmla="*/ 330 h 415"/>
                  <a:gd name="T30" fmla="*/ 247 w 415"/>
                  <a:gd name="T31" fmla="*/ 415 h 415"/>
                  <a:gd name="T32" fmla="*/ 163 w 415"/>
                  <a:gd name="T33" fmla="*/ 248 h 415"/>
                  <a:gd name="T34" fmla="*/ 163 w 415"/>
                  <a:gd name="T35" fmla="*/ 415 h 415"/>
                  <a:gd name="T36" fmla="*/ 247 w 415"/>
                  <a:gd name="T37" fmla="*/ 248 h 415"/>
                  <a:gd name="T38" fmla="*/ 247 w 415"/>
                  <a:gd name="T39" fmla="*/ 166 h 415"/>
                  <a:gd name="T40" fmla="*/ 78 w 415"/>
                  <a:gd name="T41" fmla="*/ 166 h 415"/>
                  <a:gd name="T42" fmla="*/ 78 w 415"/>
                  <a:gd name="T43" fmla="*/ 330 h 415"/>
                  <a:gd name="T44" fmla="*/ 78 w 415"/>
                  <a:gd name="T45" fmla="*/ 248 h 415"/>
                  <a:gd name="T46" fmla="*/ 0 w 415"/>
                  <a:gd name="T47" fmla="*/ 248 h 415"/>
                  <a:gd name="T48" fmla="*/ 78 w 415"/>
                  <a:gd name="T49" fmla="*/ 80 h 415"/>
                  <a:gd name="T50" fmla="*/ 0 w 415"/>
                  <a:gd name="T51" fmla="*/ 8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5" h="415">
                    <a:moveTo>
                      <a:pt x="415" y="330"/>
                    </a:moveTo>
                    <a:lnTo>
                      <a:pt x="415" y="415"/>
                    </a:lnTo>
                    <a:lnTo>
                      <a:pt x="0" y="415"/>
                    </a:lnTo>
                    <a:lnTo>
                      <a:pt x="0" y="0"/>
                    </a:lnTo>
                    <a:lnTo>
                      <a:pt x="78" y="0"/>
                    </a:lnTo>
                    <a:moveTo>
                      <a:pt x="415" y="248"/>
                    </a:moveTo>
                    <a:lnTo>
                      <a:pt x="415" y="0"/>
                    </a:lnTo>
                    <a:lnTo>
                      <a:pt x="163" y="0"/>
                    </a:lnTo>
                    <a:lnTo>
                      <a:pt x="163" y="82"/>
                    </a:lnTo>
                    <a:lnTo>
                      <a:pt x="247" y="82"/>
                    </a:lnTo>
                    <a:moveTo>
                      <a:pt x="415" y="82"/>
                    </a:moveTo>
                    <a:lnTo>
                      <a:pt x="331" y="82"/>
                    </a:lnTo>
                    <a:lnTo>
                      <a:pt x="331" y="248"/>
                    </a:lnTo>
                    <a:moveTo>
                      <a:pt x="331" y="330"/>
                    </a:moveTo>
                    <a:lnTo>
                      <a:pt x="247" y="330"/>
                    </a:lnTo>
                    <a:lnTo>
                      <a:pt x="247" y="415"/>
                    </a:lnTo>
                    <a:moveTo>
                      <a:pt x="163" y="248"/>
                    </a:moveTo>
                    <a:lnTo>
                      <a:pt x="163" y="415"/>
                    </a:lnTo>
                    <a:moveTo>
                      <a:pt x="247" y="248"/>
                    </a:moveTo>
                    <a:lnTo>
                      <a:pt x="247" y="166"/>
                    </a:lnTo>
                    <a:lnTo>
                      <a:pt x="78" y="166"/>
                    </a:lnTo>
                    <a:lnTo>
                      <a:pt x="78" y="330"/>
                    </a:lnTo>
                    <a:moveTo>
                      <a:pt x="78" y="248"/>
                    </a:moveTo>
                    <a:lnTo>
                      <a:pt x="0" y="248"/>
                    </a:lnTo>
                    <a:moveTo>
                      <a:pt x="78" y="80"/>
                    </a:moveTo>
                    <a:lnTo>
                      <a:pt x="0" y="80"/>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Warning_E7BA" title="Icon of a triangle with an exclaimation point inside">
                <a:extLst>
                  <a:ext uri="{FF2B5EF4-FFF2-40B4-BE49-F238E27FC236}">
                    <a16:creationId xmlns:a16="http://schemas.microsoft.com/office/drawing/2014/main" id="{EC0CE0D8-23E6-46A2-BC58-2F10A032B933}"/>
                  </a:ext>
                </a:extLst>
              </p:cNvPr>
              <p:cNvSpPr>
                <a:spLocks noChangeAspect="1" noEditPoints="1"/>
              </p:cNvSpPr>
              <p:nvPr/>
            </p:nvSpPr>
            <p:spPr bwMode="auto">
              <a:xfrm>
                <a:off x="8019015" y="2831314"/>
                <a:ext cx="365574" cy="365760"/>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solidFill>
                <a:schemeClr val="bg2"/>
              </a:solidFill>
              <a:ln w="19050" cap="sq">
                <a:solidFill>
                  <a:srgbClr val="FF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grpSp>
          <p:nvGrpSpPr>
            <p:cNvPr id="9" name="Group 8">
              <a:extLst>
                <a:ext uri="{FF2B5EF4-FFF2-40B4-BE49-F238E27FC236}">
                  <a16:creationId xmlns:a16="http://schemas.microsoft.com/office/drawing/2014/main" id="{054D8D8C-B1A5-4559-8234-BDD908619D54}"/>
                </a:ext>
              </a:extLst>
            </p:cNvPr>
            <p:cNvGrpSpPr/>
            <p:nvPr/>
          </p:nvGrpSpPr>
          <p:grpSpPr>
            <a:xfrm>
              <a:off x="5336007" y="3194598"/>
              <a:ext cx="1813496" cy="1683326"/>
              <a:chOff x="5067303" y="2480223"/>
              <a:chExt cx="1813496" cy="1683326"/>
            </a:xfrm>
          </p:grpSpPr>
          <p:sp>
            <p:nvSpPr>
              <p:cNvPr id="10" name="TextBox 9">
                <a:extLst>
                  <a:ext uri="{FF2B5EF4-FFF2-40B4-BE49-F238E27FC236}">
                    <a16:creationId xmlns:a16="http://schemas.microsoft.com/office/drawing/2014/main" id="{2A92321D-B4E6-4676-99D2-DE682E357167}"/>
                  </a:ext>
                </a:extLst>
              </p:cNvPr>
              <p:cNvSpPr txBox="1"/>
              <p:nvPr/>
            </p:nvSpPr>
            <p:spPr>
              <a:xfrm>
                <a:off x="5067303" y="3517218"/>
                <a:ext cx="1813496" cy="646331"/>
              </a:xfrm>
              <a:prstGeom prst="rect">
                <a:avLst/>
              </a:prstGeom>
              <a:noFill/>
            </p:spPr>
            <p:txBody>
              <a:bodyPr wrap="square" rtlCol="0">
                <a:spAutoFit/>
              </a:bodyPr>
              <a:lstStyle/>
              <a:p>
                <a:pPr lvl="0">
                  <a:defRPr/>
                </a:pPr>
                <a:r>
                  <a:rPr lang="en-US" b="1">
                    <a:solidFill>
                      <a:srgbClr val="0078D7"/>
                    </a:solidFill>
                    <a:latin typeface="Segoe UI Semibold" charset="0"/>
                    <a:ea typeface="Segoe UI Semibold" charset="0"/>
                    <a:cs typeface="Segoe UI Semibold" charset="0"/>
                  </a:rPr>
                  <a:t>Performance constraints</a:t>
                </a:r>
              </a:p>
            </p:txBody>
          </p:sp>
          <p:cxnSp>
            <p:nvCxnSpPr>
              <p:cNvPr id="11" name="Straight Connector 10">
                <a:extLst>
                  <a:ext uri="{FF2B5EF4-FFF2-40B4-BE49-F238E27FC236}">
                    <a16:creationId xmlns:a16="http://schemas.microsoft.com/office/drawing/2014/main" id="{7026340F-837D-4043-9308-421C967465C8}"/>
                  </a:ext>
                </a:extLst>
              </p:cNvPr>
              <p:cNvCxnSpPr/>
              <p:nvPr/>
            </p:nvCxnSpPr>
            <p:spPr>
              <a:xfrm>
                <a:off x="5141953" y="3373457"/>
                <a:ext cx="1330325"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Freeform 95" title="Icon of a gear with a wrench">
                <a:extLst>
                  <a:ext uri="{FF2B5EF4-FFF2-40B4-BE49-F238E27FC236}">
                    <a16:creationId xmlns:a16="http://schemas.microsoft.com/office/drawing/2014/main" id="{62A730B1-99E0-43EA-BF86-9A18CDD97FE7}"/>
                  </a:ext>
                </a:extLst>
              </p:cNvPr>
              <p:cNvSpPr>
                <a:spLocks noChangeAspect="1" noEditPoints="1"/>
              </p:cNvSpPr>
              <p:nvPr/>
            </p:nvSpPr>
            <p:spPr bwMode="auto">
              <a:xfrm>
                <a:off x="5163151" y="2480223"/>
                <a:ext cx="695164" cy="64008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3" name="Warning_E7BA" title="Icon of a triangle with an exclaimation point inside">
                <a:extLst>
                  <a:ext uri="{FF2B5EF4-FFF2-40B4-BE49-F238E27FC236}">
                    <a16:creationId xmlns:a16="http://schemas.microsoft.com/office/drawing/2014/main" id="{BCA8364D-16B4-460E-9E20-C2DF72605224}"/>
                  </a:ext>
                </a:extLst>
              </p:cNvPr>
              <p:cNvSpPr>
                <a:spLocks noChangeAspect="1" noEditPoints="1"/>
              </p:cNvSpPr>
              <p:nvPr/>
            </p:nvSpPr>
            <p:spPr bwMode="auto">
              <a:xfrm>
                <a:off x="5584526" y="2833182"/>
                <a:ext cx="365574" cy="365760"/>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solidFill>
                <a:schemeClr val="bg2"/>
              </a:solidFill>
              <a:ln w="19050" cap="sq">
                <a:solidFill>
                  <a:srgbClr val="FF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grpSp>
          <p:nvGrpSpPr>
            <p:cNvPr id="14" name="Group 13">
              <a:extLst>
                <a:ext uri="{FF2B5EF4-FFF2-40B4-BE49-F238E27FC236}">
                  <a16:creationId xmlns:a16="http://schemas.microsoft.com/office/drawing/2014/main" id="{F0449430-8D88-499C-BBC0-0D92729F5DE9}"/>
                </a:ext>
              </a:extLst>
            </p:cNvPr>
            <p:cNvGrpSpPr/>
            <p:nvPr/>
          </p:nvGrpSpPr>
          <p:grpSpPr>
            <a:xfrm>
              <a:off x="9948967" y="3192719"/>
              <a:ext cx="1813496" cy="1398501"/>
              <a:chOff x="9680263" y="2478344"/>
              <a:chExt cx="1813496" cy="1398501"/>
            </a:xfrm>
          </p:grpSpPr>
          <p:cxnSp>
            <p:nvCxnSpPr>
              <p:cNvPr id="15" name="Straight Connector 14">
                <a:extLst>
                  <a:ext uri="{FF2B5EF4-FFF2-40B4-BE49-F238E27FC236}">
                    <a16:creationId xmlns:a16="http://schemas.microsoft.com/office/drawing/2014/main" id="{3B639E92-1809-41C0-B463-334AE4F1E48E}"/>
                  </a:ext>
                </a:extLst>
              </p:cNvPr>
              <p:cNvCxnSpPr/>
              <p:nvPr/>
            </p:nvCxnSpPr>
            <p:spPr>
              <a:xfrm>
                <a:off x="9758403" y="3373457"/>
                <a:ext cx="1330325"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53BF37D5-C4B9-4DD3-8200-C5CFF8C5926E}"/>
                  </a:ext>
                </a:extLst>
              </p:cNvPr>
              <p:cNvGrpSpPr/>
              <p:nvPr/>
            </p:nvGrpSpPr>
            <p:grpSpPr>
              <a:xfrm>
                <a:off x="9680263" y="2478344"/>
                <a:ext cx="1813496" cy="1398501"/>
                <a:chOff x="9680263" y="2478344"/>
                <a:chExt cx="1813496" cy="1398501"/>
              </a:xfrm>
            </p:grpSpPr>
            <p:sp>
              <p:nvSpPr>
                <p:cNvPr id="17" name="TextBox 16">
                  <a:extLst>
                    <a:ext uri="{FF2B5EF4-FFF2-40B4-BE49-F238E27FC236}">
                      <a16:creationId xmlns:a16="http://schemas.microsoft.com/office/drawing/2014/main" id="{32665FFC-0BB4-45BD-8471-1BE4680C8658}"/>
                    </a:ext>
                  </a:extLst>
                </p:cNvPr>
                <p:cNvSpPr txBox="1"/>
                <p:nvPr/>
              </p:nvSpPr>
              <p:spPr>
                <a:xfrm>
                  <a:off x="9680263" y="3507513"/>
                  <a:ext cx="1813496" cy="36933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8D7"/>
                      </a:solidFill>
                      <a:effectLst/>
                      <a:uLnTx/>
                      <a:uFillTx/>
                      <a:latin typeface="Segoe UI Semibold" charset="0"/>
                      <a:ea typeface="Segoe UI Semibold" charset="0"/>
                      <a:cs typeface="Segoe UI Semibold" charset="0"/>
                    </a:rPr>
                    <a:t>Rising costs</a:t>
                  </a:r>
                </a:p>
              </p:txBody>
            </p:sp>
            <p:sp>
              <p:nvSpPr>
                <p:cNvPr id="18" name="Financial_E7BB" title="Icon of a chart made of vertical lines with a line tracing the top of each, turning into an arrow pointing up">
                  <a:extLst>
                    <a:ext uri="{FF2B5EF4-FFF2-40B4-BE49-F238E27FC236}">
                      <a16:creationId xmlns:a16="http://schemas.microsoft.com/office/drawing/2014/main" id="{2116B379-3E10-4CEE-99F1-DB03137ACEAD}"/>
                    </a:ext>
                  </a:extLst>
                </p:cNvPr>
                <p:cNvSpPr>
                  <a:spLocks noChangeAspect="1" noEditPoints="1"/>
                </p:cNvSpPr>
                <p:nvPr/>
              </p:nvSpPr>
              <p:spPr bwMode="auto">
                <a:xfrm>
                  <a:off x="9757809" y="2478344"/>
                  <a:ext cx="717554" cy="64008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9" name="Warning_E7BA" title="Icon of a triangle with an exclaimation point inside">
                  <a:extLst>
                    <a:ext uri="{FF2B5EF4-FFF2-40B4-BE49-F238E27FC236}">
                      <a16:creationId xmlns:a16="http://schemas.microsoft.com/office/drawing/2014/main" id="{D2B1A69D-D61E-4E48-AAE0-039282605B5A}"/>
                    </a:ext>
                  </a:extLst>
                </p:cNvPr>
                <p:cNvSpPr>
                  <a:spLocks noChangeAspect="1" noEditPoints="1"/>
                </p:cNvSpPr>
                <p:nvPr/>
              </p:nvSpPr>
              <p:spPr bwMode="auto">
                <a:xfrm>
                  <a:off x="10321055" y="2830100"/>
                  <a:ext cx="365574" cy="365760"/>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solidFill>
                  <a:schemeClr val="bg2"/>
                </a:solidFill>
                <a:ln w="19050" cap="sq">
                  <a:solidFill>
                    <a:srgbClr val="FF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grpSp>
        <p:grpSp>
          <p:nvGrpSpPr>
            <p:cNvPr id="20" name="Group 19">
              <a:extLst>
                <a:ext uri="{FF2B5EF4-FFF2-40B4-BE49-F238E27FC236}">
                  <a16:creationId xmlns:a16="http://schemas.microsoft.com/office/drawing/2014/main" id="{C1B15B76-45F9-4A26-9E25-1DB2A6ECDF4E}"/>
                </a:ext>
              </a:extLst>
            </p:cNvPr>
            <p:cNvGrpSpPr/>
            <p:nvPr/>
          </p:nvGrpSpPr>
          <p:grpSpPr>
            <a:xfrm>
              <a:off x="2935953" y="3240797"/>
              <a:ext cx="1813496" cy="1627422"/>
              <a:chOff x="2667249" y="2526422"/>
              <a:chExt cx="1813496" cy="1627422"/>
            </a:xfrm>
          </p:grpSpPr>
          <p:sp>
            <p:nvSpPr>
              <p:cNvPr id="21" name="network" title="Icon of a device or computer network">
                <a:extLst>
                  <a:ext uri="{FF2B5EF4-FFF2-40B4-BE49-F238E27FC236}">
                    <a16:creationId xmlns:a16="http://schemas.microsoft.com/office/drawing/2014/main" id="{6351784A-0B6B-413A-ADD0-C38F1B15F1EC}"/>
                  </a:ext>
                </a:extLst>
              </p:cNvPr>
              <p:cNvSpPr>
                <a:spLocks noChangeAspect="1" noEditPoints="1"/>
              </p:cNvSpPr>
              <p:nvPr/>
            </p:nvSpPr>
            <p:spPr bwMode="auto">
              <a:xfrm>
                <a:off x="2707909" y="2526422"/>
                <a:ext cx="614732" cy="640080"/>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TextBox 21">
                <a:extLst>
                  <a:ext uri="{FF2B5EF4-FFF2-40B4-BE49-F238E27FC236}">
                    <a16:creationId xmlns:a16="http://schemas.microsoft.com/office/drawing/2014/main" id="{6C23180A-722F-40BB-94F5-503880FFD627}"/>
                  </a:ext>
                </a:extLst>
              </p:cNvPr>
              <p:cNvSpPr txBox="1"/>
              <p:nvPr/>
            </p:nvSpPr>
            <p:spPr>
              <a:xfrm>
                <a:off x="2667249" y="3507513"/>
                <a:ext cx="1813496" cy="646331"/>
              </a:xfrm>
              <a:prstGeom prst="rect">
                <a:avLst/>
              </a:prstGeom>
              <a:noFill/>
            </p:spPr>
            <p:txBody>
              <a:bodyPr wrap="square" rtlCol="0">
                <a:spAutoFit/>
              </a:bodyPr>
              <a:lstStyle/>
              <a:p>
                <a:pPr lvl="0">
                  <a:defRPr/>
                </a:pPr>
                <a:r>
                  <a:rPr lang="en-US" b="1">
                    <a:solidFill>
                      <a:srgbClr val="0078D7"/>
                    </a:solidFill>
                    <a:latin typeface="Segoe UI Semibold" charset="0"/>
                    <a:ea typeface="Segoe UI Semibold" charset="0"/>
                    <a:cs typeface="Segoe UI Semibold" charset="0"/>
                  </a:rPr>
                  <a:t>Incongruent data types</a:t>
                </a:r>
              </a:p>
            </p:txBody>
          </p:sp>
          <p:cxnSp>
            <p:nvCxnSpPr>
              <p:cNvPr id="23" name="Straight Connector 22">
                <a:extLst>
                  <a:ext uri="{FF2B5EF4-FFF2-40B4-BE49-F238E27FC236}">
                    <a16:creationId xmlns:a16="http://schemas.microsoft.com/office/drawing/2014/main" id="{BA04748A-44A7-413F-8F05-E7C0DB4B1DB7}"/>
                  </a:ext>
                </a:extLst>
              </p:cNvPr>
              <p:cNvCxnSpPr/>
              <p:nvPr/>
            </p:nvCxnSpPr>
            <p:spPr>
              <a:xfrm>
                <a:off x="2738478" y="3373457"/>
                <a:ext cx="1330325"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Warning_E7BA" title="Icon of a triangle with an exclaimation point inside">
                <a:extLst>
                  <a:ext uri="{FF2B5EF4-FFF2-40B4-BE49-F238E27FC236}">
                    <a16:creationId xmlns:a16="http://schemas.microsoft.com/office/drawing/2014/main" id="{CF883D86-0C3E-46DF-9A0F-EADA5AB26365}"/>
                  </a:ext>
                </a:extLst>
              </p:cNvPr>
              <p:cNvSpPr>
                <a:spLocks noChangeAspect="1" noEditPoints="1"/>
              </p:cNvSpPr>
              <p:nvPr/>
            </p:nvSpPr>
            <p:spPr bwMode="auto">
              <a:xfrm>
                <a:off x="3089316" y="2834640"/>
                <a:ext cx="365574" cy="365760"/>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solidFill>
                <a:schemeClr val="bg2"/>
              </a:solidFill>
              <a:ln w="19050" cap="sq">
                <a:solidFill>
                  <a:srgbClr val="FF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grpSp>
          <p:nvGrpSpPr>
            <p:cNvPr id="25" name="Group 24">
              <a:extLst>
                <a:ext uri="{FF2B5EF4-FFF2-40B4-BE49-F238E27FC236}">
                  <a16:creationId xmlns:a16="http://schemas.microsoft.com/office/drawing/2014/main" id="{4ECD0DED-74DB-4347-A485-BBCEF00E20B1}"/>
                </a:ext>
              </a:extLst>
            </p:cNvPr>
            <p:cNvGrpSpPr/>
            <p:nvPr/>
          </p:nvGrpSpPr>
          <p:grpSpPr>
            <a:xfrm>
              <a:off x="624344" y="3201003"/>
              <a:ext cx="1813496" cy="1395262"/>
              <a:chOff x="355640" y="2486628"/>
              <a:chExt cx="1813496" cy="1395262"/>
            </a:xfrm>
          </p:grpSpPr>
          <p:sp>
            <p:nvSpPr>
              <p:cNvPr id="26" name="TextBox 25">
                <a:extLst>
                  <a:ext uri="{FF2B5EF4-FFF2-40B4-BE49-F238E27FC236}">
                    <a16:creationId xmlns:a16="http://schemas.microsoft.com/office/drawing/2014/main" id="{C37F1F45-2225-499C-A5B8-3133100B710B}"/>
                  </a:ext>
                </a:extLst>
              </p:cNvPr>
              <p:cNvSpPr txBox="1"/>
              <p:nvPr/>
            </p:nvSpPr>
            <p:spPr>
              <a:xfrm>
                <a:off x="355640" y="3512558"/>
                <a:ext cx="1813496" cy="369332"/>
              </a:xfrm>
              <a:prstGeom prst="rect">
                <a:avLst/>
              </a:prstGeom>
              <a:noFill/>
            </p:spPr>
            <p:txBody>
              <a:bodyPr wrap="square" rtlCol="0">
                <a:spAutoFit/>
              </a:bodyPr>
              <a:lstStyle/>
              <a:p>
                <a:pPr lvl="0">
                  <a:defRPr/>
                </a:pPr>
                <a:r>
                  <a:rPr lang="en-US" b="1">
                    <a:solidFill>
                      <a:srgbClr val="0078D7"/>
                    </a:solidFill>
                    <a:latin typeface="Segoe UI Semibold" charset="0"/>
                    <a:ea typeface="Segoe UI Semibold" charset="0"/>
                    <a:cs typeface="Segoe UI Semibold" charset="0"/>
                  </a:rPr>
                  <a:t>Data silos</a:t>
                </a:r>
              </a:p>
            </p:txBody>
          </p:sp>
          <p:cxnSp>
            <p:nvCxnSpPr>
              <p:cNvPr id="27" name="Straight Connector 26">
                <a:extLst>
                  <a:ext uri="{FF2B5EF4-FFF2-40B4-BE49-F238E27FC236}">
                    <a16:creationId xmlns:a16="http://schemas.microsoft.com/office/drawing/2014/main" id="{28C7DC3F-05E6-48EF-80A0-9ED25D6CB668}"/>
                  </a:ext>
                </a:extLst>
              </p:cNvPr>
              <p:cNvCxnSpPr/>
              <p:nvPr/>
            </p:nvCxnSpPr>
            <p:spPr>
              <a:xfrm>
                <a:off x="447715" y="3386157"/>
                <a:ext cx="1330325"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Database_EFC7" title="Icon of a cylinder">
                <a:extLst>
                  <a:ext uri="{FF2B5EF4-FFF2-40B4-BE49-F238E27FC236}">
                    <a16:creationId xmlns:a16="http://schemas.microsoft.com/office/drawing/2014/main" id="{73853B09-658B-4EDD-B0A2-8E5A563E2E87}"/>
                  </a:ext>
                </a:extLst>
              </p:cNvPr>
              <p:cNvSpPr>
                <a:spLocks noChangeAspect="1" noEditPoints="1"/>
              </p:cNvSpPr>
              <p:nvPr/>
            </p:nvSpPr>
            <p:spPr bwMode="auto">
              <a:xfrm>
                <a:off x="465784" y="2486628"/>
                <a:ext cx="492430" cy="6400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Warning_E7BA" title="Icon of a triangle with an exclaimation point inside">
                <a:extLst>
                  <a:ext uri="{FF2B5EF4-FFF2-40B4-BE49-F238E27FC236}">
                    <a16:creationId xmlns:a16="http://schemas.microsoft.com/office/drawing/2014/main" id="{427030F8-49C0-4227-84F2-2D548071E2E1}"/>
                  </a:ext>
                </a:extLst>
              </p:cNvPr>
              <p:cNvSpPr>
                <a:spLocks noChangeAspect="1" noEditPoints="1"/>
              </p:cNvSpPr>
              <p:nvPr/>
            </p:nvSpPr>
            <p:spPr bwMode="auto">
              <a:xfrm>
                <a:off x="832857" y="2840723"/>
                <a:ext cx="365574" cy="365760"/>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solidFill>
                <a:schemeClr val="bg2"/>
              </a:solidFill>
              <a:ln w="19050" cap="sq">
                <a:solidFill>
                  <a:srgbClr val="FF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grpSp>
    </p:spTree>
    <p:extLst>
      <p:ext uri="{BB962C8B-B14F-4D97-AF65-F5344CB8AC3E}">
        <p14:creationId xmlns:p14="http://schemas.microsoft.com/office/powerpoint/2010/main" val="4038566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2603F-C651-474E-BBCC-B8D29E3529E6}"/>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5F8A44E7-E953-48D6-9F37-4F9009EDDB02}"/>
              </a:ext>
            </a:extLst>
          </p:cNvPr>
          <p:cNvSpPr>
            <a:spLocks noGrp="1"/>
          </p:cNvSpPr>
          <p:nvPr>
            <p:ph idx="1"/>
          </p:nvPr>
        </p:nvSpPr>
        <p:spPr>
          <a:xfrm>
            <a:off x="1097280" y="2800349"/>
            <a:ext cx="10058400" cy="3068743"/>
          </a:xfrm>
        </p:spPr>
        <p:txBody>
          <a:bodyPr>
            <a:normAutofit/>
          </a:bodyPr>
          <a:lstStyle/>
          <a:p>
            <a:pPr>
              <a:lnSpc>
                <a:spcPct val="200000"/>
              </a:lnSpc>
              <a:buFont typeface="Wingdings" panose="05000000000000000000" pitchFamily="2" charset="2"/>
              <a:buChar char="v"/>
            </a:pPr>
            <a:r>
              <a:rPr lang="en-US" sz="2400" dirty="0"/>
              <a:t> Survey the data storage options in Azure</a:t>
            </a:r>
          </a:p>
          <a:p>
            <a:pPr>
              <a:lnSpc>
                <a:spcPct val="200000"/>
              </a:lnSpc>
              <a:buFont typeface="Wingdings" panose="05000000000000000000" pitchFamily="2" charset="2"/>
              <a:buChar char="v"/>
            </a:pPr>
            <a:r>
              <a:rPr lang="en-US" sz="2400" dirty="0"/>
              <a:t> Discover how Azure data storage can meet your business demands</a:t>
            </a:r>
          </a:p>
          <a:p>
            <a:pPr>
              <a:lnSpc>
                <a:spcPct val="200000"/>
              </a:lnSpc>
              <a:buFont typeface="Wingdings" panose="05000000000000000000" pitchFamily="2" charset="2"/>
              <a:buChar char="v"/>
            </a:pPr>
            <a:r>
              <a:rPr lang="en-US" sz="2400" dirty="0"/>
              <a:t> Compare Azure data storage with on-premises storage</a:t>
            </a:r>
            <a:endParaRPr lang="en-AU" sz="2400" dirty="0"/>
          </a:p>
        </p:txBody>
      </p:sp>
      <p:pic>
        <p:nvPicPr>
          <p:cNvPr id="1026" name="Picture 2" descr="An empty bag on a map of the world representing the need for a storage solution">
            <a:extLst>
              <a:ext uri="{FF2B5EF4-FFF2-40B4-BE49-F238E27FC236}">
                <a16:creationId xmlns:a16="http://schemas.microsoft.com/office/drawing/2014/main" id="{36078347-540A-4548-B32D-0737882E8C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86602"/>
            <a:ext cx="10054988" cy="2513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8755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51C7A-C61C-4F6C-9E6B-E5C807CAA290}"/>
              </a:ext>
            </a:extLst>
          </p:cNvPr>
          <p:cNvSpPr>
            <a:spLocks noGrp="1"/>
          </p:cNvSpPr>
          <p:nvPr>
            <p:ph type="title"/>
          </p:nvPr>
        </p:nvSpPr>
        <p:spPr/>
        <p:txBody>
          <a:bodyPr/>
          <a:lstStyle/>
          <a:p>
            <a:r>
              <a:rPr lang="en-US" dirty="0"/>
              <a:t>Derive real value from your data</a:t>
            </a:r>
            <a:endParaRPr lang="en-AU" dirty="0"/>
          </a:p>
        </p:txBody>
      </p:sp>
      <p:grpSp>
        <p:nvGrpSpPr>
          <p:cNvPr id="39" name="Group 38">
            <a:extLst>
              <a:ext uri="{FF2B5EF4-FFF2-40B4-BE49-F238E27FC236}">
                <a16:creationId xmlns:a16="http://schemas.microsoft.com/office/drawing/2014/main" id="{B625E73F-02E3-45CD-86F0-63F15016BBDC}"/>
              </a:ext>
            </a:extLst>
          </p:cNvPr>
          <p:cNvGrpSpPr/>
          <p:nvPr/>
        </p:nvGrpSpPr>
        <p:grpSpPr>
          <a:xfrm>
            <a:off x="526940" y="2960769"/>
            <a:ext cx="11138119" cy="1850862"/>
            <a:chOff x="355640" y="2312687"/>
            <a:chExt cx="11138119" cy="1850862"/>
          </a:xfrm>
        </p:grpSpPr>
        <p:grpSp>
          <p:nvGrpSpPr>
            <p:cNvPr id="4" name="Group 3">
              <a:extLst>
                <a:ext uri="{FF2B5EF4-FFF2-40B4-BE49-F238E27FC236}">
                  <a16:creationId xmlns:a16="http://schemas.microsoft.com/office/drawing/2014/main" id="{C8E6466B-9EED-47DE-992B-9FFC783AA08F}"/>
                </a:ext>
              </a:extLst>
            </p:cNvPr>
            <p:cNvGrpSpPr/>
            <p:nvPr/>
          </p:nvGrpSpPr>
          <p:grpSpPr>
            <a:xfrm>
              <a:off x="355640" y="2486628"/>
              <a:ext cx="1813496" cy="1672261"/>
              <a:chOff x="355640" y="2486628"/>
              <a:chExt cx="1813496" cy="1672261"/>
            </a:xfrm>
          </p:grpSpPr>
          <p:sp>
            <p:nvSpPr>
              <p:cNvPr id="5" name="TextBox 4">
                <a:extLst>
                  <a:ext uri="{FF2B5EF4-FFF2-40B4-BE49-F238E27FC236}">
                    <a16:creationId xmlns:a16="http://schemas.microsoft.com/office/drawing/2014/main" id="{35631241-FCE0-4753-B24E-09538E13CE44}"/>
                  </a:ext>
                </a:extLst>
              </p:cNvPr>
              <p:cNvSpPr txBox="1"/>
              <p:nvPr/>
            </p:nvSpPr>
            <p:spPr>
              <a:xfrm>
                <a:off x="355640" y="3512558"/>
                <a:ext cx="1813496" cy="646331"/>
              </a:xfrm>
              <a:prstGeom prst="rect">
                <a:avLst/>
              </a:prstGeom>
              <a:noFill/>
            </p:spPr>
            <p:txBody>
              <a:bodyPr wrap="square" rtlCol="0">
                <a:spAutoFit/>
              </a:bodyPr>
              <a:lstStyle/>
              <a:p>
                <a:pPr lvl="0">
                  <a:defRPr/>
                </a:pPr>
                <a:r>
                  <a:rPr lang="en-US" b="1">
                    <a:solidFill>
                      <a:srgbClr val="0078D7"/>
                    </a:solidFill>
                    <a:latin typeface="Segoe UI Semibold" charset="0"/>
                    <a:ea typeface="Segoe UI Semibold" charset="0"/>
                    <a:cs typeface="Segoe UI Semibold" charset="0"/>
                  </a:rPr>
                  <a:t>One hub for </a:t>
                </a:r>
              </a:p>
              <a:p>
                <a:pPr lvl="0">
                  <a:defRPr/>
                </a:pPr>
                <a:r>
                  <a:rPr lang="en-US" b="1">
                    <a:solidFill>
                      <a:srgbClr val="0078D7"/>
                    </a:solidFill>
                    <a:latin typeface="Segoe UI Semibold" charset="0"/>
                    <a:ea typeface="Segoe UI Semibold" charset="0"/>
                    <a:cs typeface="Segoe UI Semibold" charset="0"/>
                  </a:rPr>
                  <a:t>all data</a:t>
                </a:r>
              </a:p>
            </p:txBody>
          </p:sp>
          <p:cxnSp>
            <p:nvCxnSpPr>
              <p:cNvPr id="6" name="Straight Connector 5">
                <a:extLst>
                  <a:ext uri="{FF2B5EF4-FFF2-40B4-BE49-F238E27FC236}">
                    <a16:creationId xmlns:a16="http://schemas.microsoft.com/office/drawing/2014/main" id="{2497D0B1-D4BF-40F6-A84F-8D1EF57EADBF}"/>
                  </a:ext>
                </a:extLst>
              </p:cNvPr>
              <p:cNvCxnSpPr/>
              <p:nvPr/>
            </p:nvCxnSpPr>
            <p:spPr>
              <a:xfrm>
                <a:off x="447715" y="3386157"/>
                <a:ext cx="1330325"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Database_EFC7" title="Icon of a cylinder">
                <a:extLst>
                  <a:ext uri="{FF2B5EF4-FFF2-40B4-BE49-F238E27FC236}">
                    <a16:creationId xmlns:a16="http://schemas.microsoft.com/office/drawing/2014/main" id="{EA5E2098-AF8C-4181-94DA-E42B02EA9FFD}"/>
                  </a:ext>
                </a:extLst>
              </p:cNvPr>
              <p:cNvSpPr>
                <a:spLocks noChangeAspect="1" noEditPoints="1"/>
              </p:cNvSpPr>
              <p:nvPr/>
            </p:nvSpPr>
            <p:spPr bwMode="auto">
              <a:xfrm>
                <a:off x="465784" y="2486628"/>
                <a:ext cx="492430" cy="6400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8" name="Group 7">
                <a:extLst>
                  <a:ext uri="{FF2B5EF4-FFF2-40B4-BE49-F238E27FC236}">
                    <a16:creationId xmlns:a16="http://schemas.microsoft.com/office/drawing/2014/main" id="{79B36E22-57D6-4218-BA91-E52D634C3071}"/>
                  </a:ext>
                </a:extLst>
              </p:cNvPr>
              <p:cNvGrpSpPr/>
              <p:nvPr/>
            </p:nvGrpSpPr>
            <p:grpSpPr>
              <a:xfrm>
                <a:off x="834286" y="2908600"/>
                <a:ext cx="291800" cy="291800"/>
                <a:chOff x="1517650" y="1863725"/>
                <a:chExt cx="177800" cy="177800"/>
              </a:xfrm>
              <a:solidFill>
                <a:schemeClr val="bg1"/>
              </a:solidFill>
            </p:grpSpPr>
            <p:sp>
              <p:nvSpPr>
                <p:cNvPr id="9" name="Oval 8">
                  <a:extLst>
                    <a:ext uri="{FF2B5EF4-FFF2-40B4-BE49-F238E27FC236}">
                      <a16:creationId xmlns:a16="http://schemas.microsoft.com/office/drawing/2014/main" id="{EEF1CACF-8C6C-49E1-B2F5-A52948899087}"/>
                    </a:ext>
                  </a:extLst>
                </p:cNvPr>
                <p:cNvSpPr/>
                <p:nvPr/>
              </p:nvSpPr>
              <p:spPr bwMode="auto">
                <a:xfrm>
                  <a:off x="1517650" y="1863725"/>
                  <a:ext cx="177800" cy="177800"/>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Freeform 5">
                  <a:extLst>
                    <a:ext uri="{FF2B5EF4-FFF2-40B4-BE49-F238E27FC236}">
                      <a16:creationId xmlns:a16="http://schemas.microsoft.com/office/drawing/2014/main" id="{94FA3E46-ABA9-4F7F-B97F-DB5BCCD215EB}"/>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47130ECB-1D10-4D0C-BC04-A25426B86144}"/>
                </a:ext>
              </a:extLst>
            </p:cNvPr>
            <p:cNvGrpSpPr/>
            <p:nvPr/>
          </p:nvGrpSpPr>
          <p:grpSpPr>
            <a:xfrm>
              <a:off x="2667248" y="2526422"/>
              <a:ext cx="2298451" cy="1627422"/>
              <a:chOff x="2667248" y="2526422"/>
              <a:chExt cx="2298451" cy="1627422"/>
            </a:xfrm>
          </p:grpSpPr>
          <p:sp>
            <p:nvSpPr>
              <p:cNvPr id="12" name="network" title="Icon of a device or computer network">
                <a:extLst>
                  <a:ext uri="{FF2B5EF4-FFF2-40B4-BE49-F238E27FC236}">
                    <a16:creationId xmlns:a16="http://schemas.microsoft.com/office/drawing/2014/main" id="{BCF1B5B6-2C66-4A5C-ABD6-ED082975FF72}"/>
                  </a:ext>
                </a:extLst>
              </p:cNvPr>
              <p:cNvSpPr>
                <a:spLocks noChangeAspect="1" noEditPoints="1"/>
              </p:cNvSpPr>
              <p:nvPr/>
            </p:nvSpPr>
            <p:spPr bwMode="auto">
              <a:xfrm>
                <a:off x="2707909" y="2526422"/>
                <a:ext cx="614732" cy="640080"/>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a:extLst>
                  <a:ext uri="{FF2B5EF4-FFF2-40B4-BE49-F238E27FC236}">
                    <a16:creationId xmlns:a16="http://schemas.microsoft.com/office/drawing/2014/main" id="{36675D37-BD85-4861-856A-E1CE86AB8CBC}"/>
                  </a:ext>
                </a:extLst>
              </p:cNvPr>
              <p:cNvSpPr txBox="1"/>
              <p:nvPr/>
            </p:nvSpPr>
            <p:spPr>
              <a:xfrm>
                <a:off x="2667248" y="3507513"/>
                <a:ext cx="2298451" cy="646331"/>
              </a:xfrm>
              <a:prstGeom prst="rect">
                <a:avLst/>
              </a:prstGeom>
              <a:noFill/>
            </p:spPr>
            <p:txBody>
              <a:bodyPr wrap="square" rtlCol="0">
                <a:spAutoFit/>
              </a:bodyPr>
              <a:lstStyle/>
              <a:p>
                <a:pPr lvl="0">
                  <a:defRPr/>
                </a:pPr>
                <a:r>
                  <a:rPr lang="en-US" b="1">
                    <a:solidFill>
                      <a:srgbClr val="0078D7"/>
                    </a:solidFill>
                    <a:latin typeface="Segoe UI Semibold" charset="0"/>
                    <a:ea typeface="Segoe UI Semibold" charset="0"/>
                    <a:cs typeface="Segoe UI Semibold" charset="0"/>
                  </a:rPr>
                  <a:t>Support for diverse types of data</a:t>
                </a:r>
              </a:p>
            </p:txBody>
          </p:sp>
          <p:cxnSp>
            <p:nvCxnSpPr>
              <p:cNvPr id="14" name="Straight Connector 13">
                <a:extLst>
                  <a:ext uri="{FF2B5EF4-FFF2-40B4-BE49-F238E27FC236}">
                    <a16:creationId xmlns:a16="http://schemas.microsoft.com/office/drawing/2014/main" id="{DDABC870-D1A4-4F57-8CA6-7A0EE45F8882}"/>
                  </a:ext>
                </a:extLst>
              </p:cNvPr>
              <p:cNvCxnSpPr/>
              <p:nvPr/>
            </p:nvCxnSpPr>
            <p:spPr>
              <a:xfrm>
                <a:off x="2738478" y="3373457"/>
                <a:ext cx="1330325"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09EA11E6-79A5-4FB3-8355-249236DF6450}"/>
                  </a:ext>
                </a:extLst>
              </p:cNvPr>
              <p:cNvGrpSpPr/>
              <p:nvPr/>
            </p:nvGrpSpPr>
            <p:grpSpPr>
              <a:xfrm>
                <a:off x="3282197" y="2904723"/>
                <a:ext cx="291800" cy="291800"/>
                <a:chOff x="1517650" y="1863725"/>
                <a:chExt cx="177800" cy="177800"/>
              </a:xfrm>
              <a:solidFill>
                <a:schemeClr val="bg1"/>
              </a:solidFill>
            </p:grpSpPr>
            <p:sp>
              <p:nvSpPr>
                <p:cNvPr id="16" name="Oval 15">
                  <a:extLst>
                    <a:ext uri="{FF2B5EF4-FFF2-40B4-BE49-F238E27FC236}">
                      <a16:creationId xmlns:a16="http://schemas.microsoft.com/office/drawing/2014/main" id="{EB3BC751-8520-4273-BBA3-46B228B47A75}"/>
                    </a:ext>
                  </a:extLst>
                </p:cNvPr>
                <p:cNvSpPr/>
                <p:nvPr/>
              </p:nvSpPr>
              <p:spPr bwMode="auto">
                <a:xfrm>
                  <a:off x="1517650" y="1863725"/>
                  <a:ext cx="177800" cy="177800"/>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Freeform 5">
                  <a:extLst>
                    <a:ext uri="{FF2B5EF4-FFF2-40B4-BE49-F238E27FC236}">
                      <a16:creationId xmlns:a16="http://schemas.microsoft.com/office/drawing/2014/main" id="{746B9566-47E3-4CBB-ACBF-D0E13D54F045}"/>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grpSp>
          <p:nvGrpSpPr>
            <p:cNvPr id="18" name="Group 17">
              <a:extLst>
                <a:ext uri="{FF2B5EF4-FFF2-40B4-BE49-F238E27FC236}">
                  <a16:creationId xmlns:a16="http://schemas.microsoft.com/office/drawing/2014/main" id="{BEEFD656-E094-4790-A1F4-30CBD6A6DD45}"/>
                </a:ext>
              </a:extLst>
            </p:cNvPr>
            <p:cNvGrpSpPr/>
            <p:nvPr/>
          </p:nvGrpSpPr>
          <p:grpSpPr>
            <a:xfrm>
              <a:off x="5067303" y="2526422"/>
              <a:ext cx="1813496" cy="1637127"/>
              <a:chOff x="5067303" y="2526422"/>
              <a:chExt cx="1813496" cy="1637127"/>
            </a:xfrm>
          </p:grpSpPr>
          <p:sp>
            <p:nvSpPr>
              <p:cNvPr id="19" name="MiniExpand_E93A" title="Icon of a rectangle on the lower-left inside a larger rectangle with an arrow pointed to the upper-right corner">
                <a:extLst>
                  <a:ext uri="{FF2B5EF4-FFF2-40B4-BE49-F238E27FC236}">
                    <a16:creationId xmlns:a16="http://schemas.microsoft.com/office/drawing/2014/main" id="{5E9B1C51-353A-4154-8BB6-6D31C03F9296}"/>
                  </a:ext>
                </a:extLst>
              </p:cNvPr>
              <p:cNvSpPr>
                <a:spLocks noChangeAspect="1" noEditPoints="1"/>
              </p:cNvSpPr>
              <p:nvPr/>
            </p:nvSpPr>
            <p:spPr bwMode="auto">
              <a:xfrm>
                <a:off x="5165502" y="2526422"/>
                <a:ext cx="724426" cy="613209"/>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0" name="TextBox 19">
                <a:extLst>
                  <a:ext uri="{FF2B5EF4-FFF2-40B4-BE49-F238E27FC236}">
                    <a16:creationId xmlns:a16="http://schemas.microsoft.com/office/drawing/2014/main" id="{345BB950-8FEE-4D81-9910-6D7A01314803}"/>
                  </a:ext>
                </a:extLst>
              </p:cNvPr>
              <p:cNvSpPr txBox="1"/>
              <p:nvPr/>
            </p:nvSpPr>
            <p:spPr>
              <a:xfrm>
                <a:off x="5067303" y="3517218"/>
                <a:ext cx="1813496" cy="646331"/>
              </a:xfrm>
              <a:prstGeom prst="rect">
                <a:avLst/>
              </a:prstGeom>
              <a:noFill/>
            </p:spPr>
            <p:txBody>
              <a:bodyPr wrap="square" rtlCol="0">
                <a:spAutoFit/>
              </a:bodyPr>
              <a:lstStyle/>
              <a:p>
                <a:pPr lvl="0">
                  <a:defRPr/>
                </a:pPr>
                <a:r>
                  <a:rPr lang="en-US" b="1" dirty="0">
                    <a:solidFill>
                      <a:srgbClr val="0078D7"/>
                    </a:solidFill>
                    <a:latin typeface="Segoe UI Semibold" charset="0"/>
                    <a:ea typeface="Segoe UI Semibold" charset="0"/>
                    <a:cs typeface="Segoe UI Semibold" charset="0"/>
                  </a:rPr>
                  <a:t>Unlimited </a:t>
                </a:r>
              </a:p>
              <a:p>
                <a:pPr lvl="0">
                  <a:defRPr/>
                </a:pPr>
                <a:r>
                  <a:rPr lang="en-US" b="1" dirty="0">
                    <a:solidFill>
                      <a:srgbClr val="0078D7"/>
                    </a:solidFill>
                    <a:latin typeface="Segoe UI Semibold" charset="0"/>
                    <a:ea typeface="Segoe UI Semibold" charset="0"/>
                    <a:cs typeface="Segoe UI Semibold" charset="0"/>
                  </a:rPr>
                  <a:t>data scale </a:t>
                </a:r>
              </a:p>
            </p:txBody>
          </p:sp>
          <p:cxnSp>
            <p:nvCxnSpPr>
              <p:cNvPr id="21" name="Straight Connector 20">
                <a:extLst>
                  <a:ext uri="{FF2B5EF4-FFF2-40B4-BE49-F238E27FC236}">
                    <a16:creationId xmlns:a16="http://schemas.microsoft.com/office/drawing/2014/main" id="{A819DA4E-F73C-46AB-BD5E-D18FDABD16C2}"/>
                  </a:ext>
                </a:extLst>
              </p:cNvPr>
              <p:cNvCxnSpPr/>
              <p:nvPr/>
            </p:nvCxnSpPr>
            <p:spPr>
              <a:xfrm>
                <a:off x="5141953" y="3373457"/>
                <a:ext cx="1330325"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133D97B0-2516-439B-A8EA-6B5D6EF0826F}"/>
                  </a:ext>
                </a:extLst>
              </p:cNvPr>
              <p:cNvGrpSpPr/>
              <p:nvPr/>
            </p:nvGrpSpPr>
            <p:grpSpPr>
              <a:xfrm>
                <a:off x="5738511" y="2901670"/>
                <a:ext cx="291800" cy="291800"/>
                <a:chOff x="1517650" y="1863725"/>
                <a:chExt cx="177800" cy="177800"/>
              </a:xfrm>
              <a:solidFill>
                <a:schemeClr val="bg1"/>
              </a:solidFill>
            </p:grpSpPr>
            <p:sp>
              <p:nvSpPr>
                <p:cNvPr id="23" name="Oval 22">
                  <a:extLst>
                    <a:ext uri="{FF2B5EF4-FFF2-40B4-BE49-F238E27FC236}">
                      <a16:creationId xmlns:a16="http://schemas.microsoft.com/office/drawing/2014/main" id="{0A3D777B-ECFC-4AD8-A552-8F1295A8C5C4}"/>
                    </a:ext>
                  </a:extLst>
                </p:cNvPr>
                <p:cNvSpPr/>
                <p:nvPr/>
              </p:nvSpPr>
              <p:spPr bwMode="auto">
                <a:xfrm>
                  <a:off x="1517650" y="1863725"/>
                  <a:ext cx="177800" cy="177800"/>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 name="Freeform 5">
                  <a:extLst>
                    <a:ext uri="{FF2B5EF4-FFF2-40B4-BE49-F238E27FC236}">
                      <a16:creationId xmlns:a16="http://schemas.microsoft.com/office/drawing/2014/main" id="{C739A68C-82F7-45A7-B136-8FCFB35D3538}"/>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3322E830-3785-48CA-BA27-B161D32152A1}"/>
                </a:ext>
              </a:extLst>
            </p:cNvPr>
            <p:cNvGrpSpPr/>
            <p:nvPr/>
          </p:nvGrpSpPr>
          <p:grpSpPr>
            <a:xfrm>
              <a:off x="7397534" y="2478438"/>
              <a:ext cx="1813496" cy="1675406"/>
              <a:chOff x="7397534" y="2478438"/>
              <a:chExt cx="1813496" cy="1675406"/>
            </a:xfrm>
          </p:grpSpPr>
          <p:sp>
            <p:nvSpPr>
              <p:cNvPr id="26" name="DeveloperTools_EC7A" title="Icon of a wrench and a screwdriver">
                <a:extLst>
                  <a:ext uri="{FF2B5EF4-FFF2-40B4-BE49-F238E27FC236}">
                    <a16:creationId xmlns:a16="http://schemas.microsoft.com/office/drawing/2014/main" id="{CFA6A50A-9D6C-4E2E-8FFB-CD43CA7A861E}"/>
                  </a:ext>
                </a:extLst>
              </p:cNvPr>
              <p:cNvSpPr>
                <a:spLocks noChangeAspect="1" noEditPoints="1"/>
              </p:cNvSpPr>
              <p:nvPr/>
            </p:nvSpPr>
            <p:spPr bwMode="auto">
              <a:xfrm>
                <a:off x="7509814" y="2478438"/>
                <a:ext cx="409835" cy="645762"/>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TextBox 26">
                <a:extLst>
                  <a:ext uri="{FF2B5EF4-FFF2-40B4-BE49-F238E27FC236}">
                    <a16:creationId xmlns:a16="http://schemas.microsoft.com/office/drawing/2014/main" id="{63B60B37-7B70-4AF2-926F-B33A8C0C3424}"/>
                  </a:ext>
                </a:extLst>
              </p:cNvPr>
              <p:cNvSpPr txBox="1"/>
              <p:nvPr/>
            </p:nvSpPr>
            <p:spPr>
              <a:xfrm>
                <a:off x="7397534" y="3507513"/>
                <a:ext cx="1813496" cy="646331"/>
              </a:xfrm>
              <a:prstGeom prst="rect">
                <a:avLst/>
              </a:prstGeom>
              <a:noFill/>
            </p:spPr>
            <p:txBody>
              <a:bodyPr wrap="square" rtlCol="0">
                <a:spAutoFit/>
              </a:bodyPr>
              <a:lstStyle/>
              <a:p>
                <a:pPr lvl="0">
                  <a:defRPr/>
                </a:pPr>
                <a:r>
                  <a:rPr lang="en-US" b="1">
                    <a:solidFill>
                      <a:srgbClr val="0078D7"/>
                    </a:solidFill>
                    <a:latin typeface="Segoe UI Semibold" charset="0"/>
                    <a:ea typeface="Segoe UI Semibold" charset="0"/>
                    <a:cs typeface="Segoe UI Semibold" charset="0"/>
                  </a:rPr>
                  <a:t>Familiar tools and ecosystem</a:t>
                </a:r>
              </a:p>
            </p:txBody>
          </p:sp>
          <p:cxnSp>
            <p:nvCxnSpPr>
              <p:cNvPr id="28" name="Straight Connector 27">
                <a:extLst>
                  <a:ext uri="{FF2B5EF4-FFF2-40B4-BE49-F238E27FC236}">
                    <a16:creationId xmlns:a16="http://schemas.microsoft.com/office/drawing/2014/main" id="{7EC9F552-319B-43C7-80C1-3EACA989927C}"/>
                  </a:ext>
                </a:extLst>
              </p:cNvPr>
              <p:cNvCxnSpPr/>
              <p:nvPr/>
            </p:nvCxnSpPr>
            <p:spPr>
              <a:xfrm>
                <a:off x="7469228" y="3373457"/>
                <a:ext cx="1330325"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1FF76B6F-EA62-4142-8BE1-E30572F6431D}"/>
                  </a:ext>
                </a:extLst>
              </p:cNvPr>
              <p:cNvGrpSpPr/>
              <p:nvPr/>
            </p:nvGrpSpPr>
            <p:grpSpPr>
              <a:xfrm>
                <a:off x="7818732" y="2896969"/>
                <a:ext cx="291800" cy="291800"/>
                <a:chOff x="1517650" y="1863725"/>
                <a:chExt cx="177800" cy="177800"/>
              </a:xfrm>
              <a:solidFill>
                <a:schemeClr val="bg1"/>
              </a:solidFill>
            </p:grpSpPr>
            <p:sp>
              <p:nvSpPr>
                <p:cNvPr id="30" name="Oval 29">
                  <a:extLst>
                    <a:ext uri="{FF2B5EF4-FFF2-40B4-BE49-F238E27FC236}">
                      <a16:creationId xmlns:a16="http://schemas.microsoft.com/office/drawing/2014/main" id="{D5C21AAF-AAF1-482B-9360-B016023EB41E}"/>
                    </a:ext>
                  </a:extLst>
                </p:cNvPr>
                <p:cNvSpPr/>
                <p:nvPr/>
              </p:nvSpPr>
              <p:spPr bwMode="auto">
                <a:xfrm>
                  <a:off x="1517650" y="1863725"/>
                  <a:ext cx="177800" cy="177800"/>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 name="Freeform 5">
                  <a:extLst>
                    <a:ext uri="{FF2B5EF4-FFF2-40B4-BE49-F238E27FC236}">
                      <a16:creationId xmlns:a16="http://schemas.microsoft.com/office/drawing/2014/main" id="{B0D35759-8606-4C73-99A6-A1FA70FA8CBC}"/>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grpSp>
          <p:nvGrpSpPr>
            <p:cNvPr id="32" name="Group 31">
              <a:extLst>
                <a:ext uri="{FF2B5EF4-FFF2-40B4-BE49-F238E27FC236}">
                  <a16:creationId xmlns:a16="http://schemas.microsoft.com/office/drawing/2014/main" id="{C5601BAD-B2B9-4A62-9609-7467BB8DF759}"/>
                </a:ext>
              </a:extLst>
            </p:cNvPr>
            <p:cNvGrpSpPr/>
            <p:nvPr/>
          </p:nvGrpSpPr>
          <p:grpSpPr>
            <a:xfrm>
              <a:off x="9680263" y="2312687"/>
              <a:ext cx="1813496" cy="1841157"/>
              <a:chOff x="9680263" y="2312687"/>
              <a:chExt cx="1813496" cy="1841157"/>
            </a:xfrm>
          </p:grpSpPr>
          <p:sp>
            <p:nvSpPr>
              <p:cNvPr id="33" name="arrow_23" title="Icon of an arrow pointing into an container">
                <a:extLst>
                  <a:ext uri="{FF2B5EF4-FFF2-40B4-BE49-F238E27FC236}">
                    <a16:creationId xmlns:a16="http://schemas.microsoft.com/office/drawing/2014/main" id="{06A5017B-D284-4FA3-BBDD-508B896584F0}"/>
                  </a:ext>
                </a:extLst>
              </p:cNvPr>
              <p:cNvSpPr>
                <a:spLocks noChangeAspect="1" noEditPoints="1"/>
              </p:cNvSpPr>
              <p:nvPr/>
            </p:nvSpPr>
            <p:spPr bwMode="auto">
              <a:xfrm>
                <a:off x="9766291" y="2312687"/>
                <a:ext cx="651313" cy="813316"/>
              </a:xfrm>
              <a:custGeom>
                <a:avLst/>
                <a:gdLst>
                  <a:gd name="T0" fmla="*/ 145 w 197"/>
                  <a:gd name="T1" fmla="*/ 153 h 246"/>
                  <a:gd name="T2" fmla="*/ 99 w 197"/>
                  <a:gd name="T3" fmla="*/ 194 h 246"/>
                  <a:gd name="T4" fmla="*/ 52 w 197"/>
                  <a:gd name="T5" fmla="*/ 153 h 246"/>
                  <a:gd name="T6" fmla="*/ 0 w 197"/>
                  <a:gd name="T7" fmla="*/ 78 h 246"/>
                  <a:gd name="T8" fmla="*/ 0 w 197"/>
                  <a:gd name="T9" fmla="*/ 246 h 246"/>
                  <a:gd name="T10" fmla="*/ 197 w 197"/>
                  <a:gd name="T11" fmla="*/ 246 h 246"/>
                  <a:gd name="T12" fmla="*/ 197 w 197"/>
                  <a:gd name="T13" fmla="*/ 78 h 246"/>
                  <a:gd name="T14" fmla="*/ 99 w 197"/>
                  <a:gd name="T15" fmla="*/ 194 h 246"/>
                  <a:gd name="T16" fmla="*/ 99 w 197"/>
                  <a:gd name="T17"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46">
                    <a:moveTo>
                      <a:pt x="145" y="153"/>
                    </a:moveTo>
                    <a:lnTo>
                      <a:pt x="99" y="194"/>
                    </a:lnTo>
                    <a:lnTo>
                      <a:pt x="52" y="153"/>
                    </a:lnTo>
                    <a:moveTo>
                      <a:pt x="0" y="78"/>
                    </a:moveTo>
                    <a:lnTo>
                      <a:pt x="0" y="246"/>
                    </a:lnTo>
                    <a:lnTo>
                      <a:pt x="197" y="246"/>
                    </a:lnTo>
                    <a:lnTo>
                      <a:pt x="197" y="78"/>
                    </a:lnTo>
                    <a:moveTo>
                      <a:pt x="99" y="194"/>
                    </a:moveTo>
                    <a:lnTo>
                      <a:pt x="99" y="0"/>
                    </a:lnTo>
                  </a:path>
                </a:pathLst>
              </a:custGeom>
              <a:noFill/>
              <a:ln w="19050" cap="sq">
                <a:solidFill>
                  <a:schemeClr val="tx1"/>
                </a:solidFill>
                <a:prstDash val="soli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34" name="TextBox 33">
                <a:extLst>
                  <a:ext uri="{FF2B5EF4-FFF2-40B4-BE49-F238E27FC236}">
                    <a16:creationId xmlns:a16="http://schemas.microsoft.com/office/drawing/2014/main" id="{5433C3C4-ED67-414E-8237-3B095E40CF91}"/>
                  </a:ext>
                </a:extLst>
              </p:cNvPr>
              <p:cNvSpPr txBox="1"/>
              <p:nvPr/>
            </p:nvSpPr>
            <p:spPr>
              <a:xfrm>
                <a:off x="9680263" y="3507513"/>
                <a:ext cx="1813496" cy="646331"/>
              </a:xfrm>
              <a:prstGeom prst="rect">
                <a:avLst/>
              </a:prstGeom>
              <a:noFill/>
            </p:spPr>
            <p:txBody>
              <a:bodyPr wrap="square" rtlCol="0">
                <a:spAutoFit/>
              </a:bodyPr>
              <a:lstStyle/>
              <a:p>
                <a:pPr lvl="0">
                  <a:defRPr/>
                </a:pPr>
                <a:r>
                  <a:rPr lang="en-US" b="1">
                    <a:solidFill>
                      <a:srgbClr val="0078D7"/>
                    </a:solidFill>
                    <a:latin typeface="Segoe UI Semibold" charset="0"/>
                    <a:ea typeface="Segoe UI Semibold" charset="0"/>
                    <a:cs typeface="Segoe UI Semibold" charset="0"/>
                  </a:rPr>
                  <a:t>Lower </a:t>
                </a:r>
                <a:br>
                  <a:rPr lang="en-US" b="1">
                    <a:solidFill>
                      <a:srgbClr val="0078D7"/>
                    </a:solidFill>
                    <a:latin typeface="Segoe UI Semibold" charset="0"/>
                    <a:ea typeface="Segoe UI Semibold" charset="0"/>
                    <a:cs typeface="Segoe UI Semibold" charset="0"/>
                  </a:rPr>
                </a:br>
                <a:r>
                  <a:rPr lang="en-US" b="1">
                    <a:solidFill>
                      <a:srgbClr val="0078D7"/>
                    </a:solidFill>
                    <a:latin typeface="Segoe UI Semibold" charset="0"/>
                    <a:ea typeface="Segoe UI Semibold" charset="0"/>
                    <a:cs typeface="Segoe UI Semibold" charset="0"/>
                  </a:rPr>
                  <a:t>TCO</a:t>
                </a:r>
              </a:p>
            </p:txBody>
          </p:sp>
          <p:cxnSp>
            <p:nvCxnSpPr>
              <p:cNvPr id="35" name="Straight Connector 34">
                <a:extLst>
                  <a:ext uri="{FF2B5EF4-FFF2-40B4-BE49-F238E27FC236}">
                    <a16:creationId xmlns:a16="http://schemas.microsoft.com/office/drawing/2014/main" id="{B0695CC3-91BB-4393-BBF9-DE19303F518E}"/>
                  </a:ext>
                </a:extLst>
              </p:cNvPr>
              <p:cNvCxnSpPr/>
              <p:nvPr/>
            </p:nvCxnSpPr>
            <p:spPr>
              <a:xfrm>
                <a:off x="9758403" y="3373457"/>
                <a:ext cx="1330325"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4E70ADC0-1D37-483C-AC33-B2C029777955}"/>
                  </a:ext>
                </a:extLst>
              </p:cNvPr>
              <p:cNvGrpSpPr/>
              <p:nvPr/>
            </p:nvGrpSpPr>
            <p:grpSpPr>
              <a:xfrm>
                <a:off x="10309799" y="2904723"/>
                <a:ext cx="291800" cy="291800"/>
                <a:chOff x="1517650" y="1863725"/>
                <a:chExt cx="177800" cy="177800"/>
              </a:xfrm>
              <a:solidFill>
                <a:schemeClr val="bg1"/>
              </a:solidFill>
            </p:grpSpPr>
            <p:sp>
              <p:nvSpPr>
                <p:cNvPr id="37" name="Oval 36">
                  <a:extLst>
                    <a:ext uri="{FF2B5EF4-FFF2-40B4-BE49-F238E27FC236}">
                      <a16:creationId xmlns:a16="http://schemas.microsoft.com/office/drawing/2014/main" id="{C21DC733-A9F2-4D00-B5CD-01AB3BA71F79}"/>
                    </a:ext>
                  </a:extLst>
                </p:cNvPr>
                <p:cNvSpPr/>
                <p:nvPr/>
              </p:nvSpPr>
              <p:spPr bwMode="auto">
                <a:xfrm>
                  <a:off x="1517650" y="1863725"/>
                  <a:ext cx="177800" cy="177800"/>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 name="Freeform 5">
                  <a:extLst>
                    <a:ext uri="{FF2B5EF4-FFF2-40B4-BE49-F238E27FC236}">
                      <a16:creationId xmlns:a16="http://schemas.microsoft.com/office/drawing/2014/main" id="{64AC0F0C-6E39-4A4E-AC4E-87D69633A08B}"/>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grpSp>
    </p:spTree>
    <p:extLst>
      <p:ext uri="{BB962C8B-B14F-4D97-AF65-F5344CB8AC3E}">
        <p14:creationId xmlns:p14="http://schemas.microsoft.com/office/powerpoint/2010/main" val="11808686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5F4E5-8F0C-47AC-9124-B9B6CC467480}"/>
              </a:ext>
            </a:extLst>
          </p:cNvPr>
          <p:cNvSpPr>
            <a:spLocks noGrp="1"/>
          </p:cNvSpPr>
          <p:nvPr>
            <p:ph type="title"/>
          </p:nvPr>
        </p:nvSpPr>
        <p:spPr/>
        <p:txBody>
          <a:bodyPr/>
          <a:lstStyle/>
          <a:p>
            <a:r>
              <a:rPr lang="en-US" dirty="0"/>
              <a:t>Big Data and data warehouse</a:t>
            </a:r>
            <a:endParaRPr lang="en-AU" dirty="0"/>
          </a:p>
        </p:txBody>
      </p:sp>
      <p:grpSp>
        <p:nvGrpSpPr>
          <p:cNvPr id="4" name="Group 3">
            <a:extLst>
              <a:ext uri="{FF2B5EF4-FFF2-40B4-BE49-F238E27FC236}">
                <a16:creationId xmlns:a16="http://schemas.microsoft.com/office/drawing/2014/main" id="{777CEEE4-E8BB-4F18-A1B7-B6E41D9DBD94}"/>
              </a:ext>
            </a:extLst>
          </p:cNvPr>
          <p:cNvGrpSpPr/>
          <p:nvPr/>
        </p:nvGrpSpPr>
        <p:grpSpPr>
          <a:xfrm>
            <a:off x="268461" y="1297852"/>
            <a:ext cx="11655078" cy="4509946"/>
            <a:chOff x="0" y="50942"/>
            <a:chExt cx="11655078" cy="4509946"/>
          </a:xfrm>
        </p:grpSpPr>
        <p:sp>
          <p:nvSpPr>
            <p:cNvPr id="5" name="Rectangle 4">
              <a:extLst>
                <a:ext uri="{FF2B5EF4-FFF2-40B4-BE49-F238E27FC236}">
                  <a16:creationId xmlns:a16="http://schemas.microsoft.com/office/drawing/2014/main" id="{50E0FD13-8EBC-423A-BCEB-0E8CECA5FEEA}"/>
                </a:ext>
              </a:extLst>
            </p:cNvPr>
            <p:cNvSpPr/>
            <p:nvPr/>
          </p:nvSpPr>
          <p:spPr>
            <a:xfrm>
              <a:off x="9573489" y="2650652"/>
              <a:ext cx="1816523" cy="297004"/>
            </a:xfrm>
            <a:prstGeom prst="rect">
              <a:avLst/>
            </a:prstGeom>
          </p:spPr>
          <p:txBody>
            <a:bodyPr wrap="none">
              <a:spAutoFit/>
            </a:bodyPr>
            <a:lstStyle/>
            <a:p>
              <a:pPr defTabSz="914102" fontAlgn="base">
                <a:lnSpc>
                  <a:spcPct val="95000"/>
                </a:lnSpc>
                <a:spcBef>
                  <a:spcPct val="0"/>
                </a:spcBef>
                <a:spcAft>
                  <a:spcPct val="0"/>
                </a:spcAft>
              </a:pPr>
              <a:r>
                <a:rPr lang="en-US" sz="1400" b="1" kern="0">
                  <a:latin typeface="Segoe UI Semibold" charset="0"/>
                  <a:ea typeface="Segoe UI Semibold" charset="0"/>
                  <a:cs typeface="Segoe UI Semibold" charset="0"/>
                </a:rPr>
                <a:t>Advanced</a:t>
              </a:r>
              <a:r>
                <a:rPr lang="en-US" sz="1400" b="1" kern="0">
                  <a:latin typeface="Segoe UI Semibold" charset="0"/>
                  <a:cs typeface="Segoe UI Semibold" charset="0"/>
                </a:rPr>
                <a:t> </a:t>
              </a:r>
              <a:r>
                <a:rPr lang="en-US" sz="1400" b="1" kern="0">
                  <a:latin typeface="Segoe UI Semibold" charset="0"/>
                  <a:ea typeface="Segoe UI Semibold" charset="0"/>
                  <a:cs typeface="Segoe UI Semibold" charset="0"/>
                </a:rPr>
                <a:t>Analytics</a:t>
              </a:r>
              <a:r>
                <a:rPr lang="en-US" sz="1400" b="1" kern="0">
                  <a:latin typeface="Segoe UI Semibold" charset="0"/>
                  <a:cs typeface="Segoe UI Semibold" charset="0"/>
                </a:rPr>
                <a:t> </a:t>
              </a:r>
            </a:p>
          </p:txBody>
        </p:sp>
        <p:grpSp>
          <p:nvGrpSpPr>
            <p:cNvPr id="6" name="Group 5">
              <a:extLst>
                <a:ext uri="{FF2B5EF4-FFF2-40B4-BE49-F238E27FC236}">
                  <a16:creationId xmlns:a16="http://schemas.microsoft.com/office/drawing/2014/main" id="{AC3A0322-3458-4F4C-988E-4B8E26C6F229}"/>
                </a:ext>
              </a:extLst>
            </p:cNvPr>
            <p:cNvGrpSpPr/>
            <p:nvPr/>
          </p:nvGrpSpPr>
          <p:grpSpPr>
            <a:xfrm>
              <a:off x="1503690" y="1215271"/>
              <a:ext cx="207794" cy="3345617"/>
              <a:chOff x="1413146" y="2055792"/>
              <a:chExt cx="207794" cy="3345617"/>
            </a:xfrm>
          </p:grpSpPr>
          <p:sp>
            <p:nvSpPr>
              <p:cNvPr id="94" name="Right Bracket 93">
                <a:extLst>
                  <a:ext uri="{FF2B5EF4-FFF2-40B4-BE49-F238E27FC236}">
                    <a16:creationId xmlns:a16="http://schemas.microsoft.com/office/drawing/2014/main" id="{7A873C75-03C9-471F-8465-1ABB1BFD2070}"/>
                  </a:ext>
                </a:extLst>
              </p:cNvPr>
              <p:cNvSpPr/>
              <p:nvPr/>
            </p:nvSpPr>
            <p:spPr>
              <a:xfrm>
                <a:off x="1413146" y="2055792"/>
                <a:ext cx="52618" cy="3345617"/>
              </a:xfrm>
              <a:prstGeom prst="rightBracket">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cxnSp>
            <p:nvCxnSpPr>
              <p:cNvPr id="95" name="Straight Arrow Connector 94">
                <a:extLst>
                  <a:ext uri="{FF2B5EF4-FFF2-40B4-BE49-F238E27FC236}">
                    <a16:creationId xmlns:a16="http://schemas.microsoft.com/office/drawing/2014/main" id="{91BB0EF2-37E5-43AF-9AF7-FD31E03526D0}"/>
                  </a:ext>
                </a:extLst>
              </p:cNvPr>
              <p:cNvCxnSpPr/>
              <p:nvPr/>
            </p:nvCxnSpPr>
            <p:spPr>
              <a:xfrm>
                <a:off x="1515702" y="3678649"/>
                <a:ext cx="105238" cy="0"/>
              </a:xfrm>
              <a:prstGeom prst="straightConnector1">
                <a:avLst/>
              </a:prstGeom>
              <a:ln w="19050">
                <a:solidFill>
                  <a:schemeClr val="tx1"/>
                </a:solidFill>
                <a:prstDash val="dash"/>
                <a:headEnd type="none"/>
                <a:tailEnd type="arrow" w="med" len="sm"/>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B27EFC5F-57B6-4101-B77C-67B762EC4E81}"/>
                </a:ext>
              </a:extLst>
            </p:cNvPr>
            <p:cNvSpPr/>
            <p:nvPr/>
          </p:nvSpPr>
          <p:spPr>
            <a:xfrm>
              <a:off x="391698" y="3300046"/>
              <a:ext cx="527709" cy="238527"/>
            </a:xfrm>
            <a:prstGeom prst="rect">
              <a:avLst/>
            </a:prstGeom>
          </p:spPr>
          <p:txBody>
            <a:bodyPr wrap="none" lIns="91440" tIns="45720" rIns="91440" bIns="45720">
              <a:spAutoFit/>
            </a:bodyPr>
            <a:lstStyle/>
            <a:p>
              <a:pPr algn="r" defTabSz="914102" fontAlgn="base">
                <a:lnSpc>
                  <a:spcPct val="95000"/>
                </a:lnSpc>
                <a:spcBef>
                  <a:spcPct val="0"/>
                </a:spcBef>
                <a:spcAft>
                  <a:spcPct val="0"/>
                </a:spcAft>
                <a:defRPr/>
              </a:pPr>
              <a:r>
                <a:rPr lang="en-US" sz="1000" b="1" kern="0">
                  <a:solidFill>
                    <a:schemeClr val="tx2"/>
                  </a:solidFill>
                  <a:latin typeface="Segoe UI Semibold" charset="0"/>
                  <a:ea typeface="Segoe UI Semibold" charset="0"/>
                  <a:cs typeface="Segoe UI Semibold" charset="0"/>
                </a:rPr>
                <a:t>Social</a:t>
              </a:r>
            </a:p>
          </p:txBody>
        </p:sp>
        <p:sp>
          <p:nvSpPr>
            <p:cNvPr id="8" name="Rectangle 7">
              <a:extLst>
                <a:ext uri="{FF2B5EF4-FFF2-40B4-BE49-F238E27FC236}">
                  <a16:creationId xmlns:a16="http://schemas.microsoft.com/office/drawing/2014/main" id="{41755FC8-9768-46FC-9139-F7CD1D9FD191}"/>
                </a:ext>
              </a:extLst>
            </p:cNvPr>
            <p:cNvSpPr/>
            <p:nvPr/>
          </p:nvSpPr>
          <p:spPr>
            <a:xfrm>
              <a:off x="499097" y="1342425"/>
              <a:ext cx="420308" cy="238527"/>
            </a:xfrm>
            <a:prstGeom prst="rect">
              <a:avLst/>
            </a:prstGeom>
          </p:spPr>
          <p:txBody>
            <a:bodyPr wrap="none" lIns="91440" tIns="45720" rIns="91440" bIns="45720">
              <a:spAutoFit/>
            </a:bodyPr>
            <a:lstStyle/>
            <a:p>
              <a:pPr marL="0" marR="0" lvl="0" indent="0" algn="r" defTabSz="914102" rtl="0" eaLnBrk="1" fontAlgn="base" latinLnBrk="0" hangingPunct="1">
                <a:lnSpc>
                  <a:spcPct val="95000"/>
                </a:lnSpc>
                <a:spcBef>
                  <a:spcPct val="0"/>
                </a:spcBef>
                <a:spcAft>
                  <a:spcPct val="0"/>
                </a:spcAft>
                <a:buClrTx/>
                <a:buSzTx/>
                <a:buFontTx/>
                <a:buNone/>
                <a:tabLst/>
                <a:defRPr/>
              </a:pPr>
              <a:r>
                <a:rPr kumimoji="0" lang="en-US" sz="1000" b="1" i="0" u="none" strike="noStrike" kern="0" cap="none" normalizeH="0" noProof="0">
                  <a:ln>
                    <a:noFill/>
                  </a:ln>
                  <a:solidFill>
                    <a:schemeClr val="tx2"/>
                  </a:solidFill>
                  <a:effectLst/>
                  <a:uLnTx/>
                  <a:uFillTx/>
                  <a:latin typeface="Segoe UI Semibold" charset="0"/>
                  <a:ea typeface="Segoe UI Semibold" charset="0"/>
                  <a:cs typeface="Segoe UI Semibold" charset="0"/>
                </a:rPr>
                <a:t>LOB</a:t>
              </a:r>
            </a:p>
          </p:txBody>
        </p:sp>
        <p:sp>
          <p:nvSpPr>
            <p:cNvPr id="9" name="Rectangle 8">
              <a:extLst>
                <a:ext uri="{FF2B5EF4-FFF2-40B4-BE49-F238E27FC236}">
                  <a16:creationId xmlns:a16="http://schemas.microsoft.com/office/drawing/2014/main" id="{155D223D-F941-40D4-8CB9-187F3AD9FB72}"/>
                </a:ext>
              </a:extLst>
            </p:cNvPr>
            <p:cNvSpPr/>
            <p:nvPr/>
          </p:nvSpPr>
          <p:spPr>
            <a:xfrm>
              <a:off x="377272" y="2321236"/>
              <a:ext cx="542135" cy="238527"/>
            </a:xfrm>
            <a:prstGeom prst="rect">
              <a:avLst/>
            </a:prstGeom>
          </p:spPr>
          <p:txBody>
            <a:bodyPr wrap="none" lIns="91440" tIns="45720" rIns="91440" bIns="45720">
              <a:spAutoFit/>
            </a:bodyPr>
            <a:lstStyle/>
            <a:p>
              <a:pPr algn="r" defTabSz="914102" fontAlgn="base">
                <a:lnSpc>
                  <a:spcPct val="95000"/>
                </a:lnSpc>
                <a:spcBef>
                  <a:spcPct val="0"/>
                </a:spcBef>
                <a:spcAft>
                  <a:spcPct val="0"/>
                </a:spcAft>
                <a:defRPr/>
              </a:pPr>
              <a:r>
                <a:rPr lang="en-US" sz="1000" b="1" kern="0">
                  <a:solidFill>
                    <a:schemeClr val="tx2"/>
                  </a:solidFill>
                  <a:latin typeface="Segoe UI Semibold" charset="0"/>
                  <a:ea typeface="Segoe UI Semibold" charset="0"/>
                  <a:cs typeface="Segoe UI Semibold" charset="0"/>
                </a:rPr>
                <a:t>Graph</a:t>
              </a:r>
            </a:p>
          </p:txBody>
        </p:sp>
        <p:sp>
          <p:nvSpPr>
            <p:cNvPr id="10" name="Rectangle 9">
              <a:extLst>
                <a:ext uri="{FF2B5EF4-FFF2-40B4-BE49-F238E27FC236}">
                  <a16:creationId xmlns:a16="http://schemas.microsoft.com/office/drawing/2014/main" id="{1A2AEBEB-4725-40A2-AC4C-784D89AEB9CA}"/>
                </a:ext>
              </a:extLst>
            </p:cNvPr>
            <p:cNvSpPr/>
            <p:nvPr/>
          </p:nvSpPr>
          <p:spPr>
            <a:xfrm>
              <a:off x="550393" y="3789451"/>
              <a:ext cx="369012" cy="238527"/>
            </a:xfrm>
            <a:prstGeom prst="rect">
              <a:avLst/>
            </a:prstGeom>
          </p:spPr>
          <p:txBody>
            <a:bodyPr wrap="none" lIns="91440" tIns="45720" rIns="91440" bIns="45720">
              <a:spAutoFit/>
            </a:bodyPr>
            <a:lstStyle/>
            <a:p>
              <a:pPr algn="r" defTabSz="914102" fontAlgn="base">
                <a:lnSpc>
                  <a:spcPct val="95000"/>
                </a:lnSpc>
                <a:spcBef>
                  <a:spcPct val="0"/>
                </a:spcBef>
                <a:spcAft>
                  <a:spcPct val="0"/>
                </a:spcAft>
                <a:defRPr/>
              </a:pPr>
              <a:r>
                <a:rPr lang="en-US" sz="1000" b="1" kern="0">
                  <a:solidFill>
                    <a:schemeClr val="tx2"/>
                  </a:solidFill>
                  <a:latin typeface="Segoe UI Semibold" charset="0"/>
                  <a:ea typeface="Segoe UI Semibold" charset="0"/>
                  <a:cs typeface="Segoe UI Semibold" charset="0"/>
                </a:rPr>
                <a:t>IoT</a:t>
              </a:r>
            </a:p>
          </p:txBody>
        </p:sp>
        <p:sp>
          <p:nvSpPr>
            <p:cNvPr id="11" name="ShoppingCart_E7BF">
              <a:extLst>
                <a:ext uri="{FF2B5EF4-FFF2-40B4-BE49-F238E27FC236}">
                  <a16:creationId xmlns:a16="http://schemas.microsoft.com/office/drawing/2014/main" id="{D7A05B5E-E347-438F-9669-9A2C53AB1DC3}"/>
                </a:ext>
              </a:extLst>
            </p:cNvPr>
            <p:cNvSpPr>
              <a:spLocks noChangeAspect="1" noEditPoints="1"/>
            </p:cNvSpPr>
            <p:nvPr/>
          </p:nvSpPr>
          <p:spPr bwMode="auto">
            <a:xfrm>
              <a:off x="1045072" y="1283873"/>
              <a:ext cx="322152" cy="272156"/>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nvGrpSpPr>
            <p:cNvPr id="12" name="Group 11">
              <a:extLst>
                <a:ext uri="{FF2B5EF4-FFF2-40B4-BE49-F238E27FC236}">
                  <a16:creationId xmlns:a16="http://schemas.microsoft.com/office/drawing/2014/main" id="{980A0110-1CCD-4B01-A848-0C7CA2F3C245}"/>
                </a:ext>
              </a:extLst>
            </p:cNvPr>
            <p:cNvGrpSpPr/>
            <p:nvPr/>
          </p:nvGrpSpPr>
          <p:grpSpPr>
            <a:xfrm>
              <a:off x="1033394" y="2275451"/>
              <a:ext cx="345509" cy="307628"/>
              <a:chOff x="5381211" y="5822591"/>
              <a:chExt cx="1439523" cy="1290119"/>
            </a:xfrm>
            <a:solidFill>
              <a:schemeClr val="bg1"/>
            </a:solidFill>
          </p:grpSpPr>
          <p:cxnSp>
            <p:nvCxnSpPr>
              <p:cNvPr id="79" name="Straight Connector 78">
                <a:extLst>
                  <a:ext uri="{FF2B5EF4-FFF2-40B4-BE49-F238E27FC236}">
                    <a16:creationId xmlns:a16="http://schemas.microsoft.com/office/drawing/2014/main" id="{37CDEE5F-EFC2-497A-AA9D-587E42B1861D}"/>
                  </a:ext>
                </a:extLst>
              </p:cNvPr>
              <p:cNvCxnSpPr>
                <a:cxnSpLocks/>
              </p:cNvCxnSpPr>
              <p:nvPr/>
            </p:nvCxnSpPr>
            <p:spPr>
              <a:xfrm flipV="1">
                <a:off x="6057900" y="6623850"/>
                <a:ext cx="64441" cy="30527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1A8E9AB-0FBA-46A7-8B1A-F8785236EDEF}"/>
                  </a:ext>
                </a:extLst>
              </p:cNvPr>
              <p:cNvCxnSpPr>
                <a:cxnSpLocks/>
              </p:cNvCxnSpPr>
              <p:nvPr/>
            </p:nvCxnSpPr>
            <p:spPr>
              <a:xfrm flipH="1" flipV="1">
                <a:off x="6187440" y="6596380"/>
                <a:ext cx="266700" cy="19050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0361ACA-0837-4562-853C-C0F12E3D27B6}"/>
                  </a:ext>
                </a:extLst>
              </p:cNvPr>
              <p:cNvCxnSpPr>
                <a:cxnSpLocks/>
              </p:cNvCxnSpPr>
              <p:nvPr/>
            </p:nvCxnSpPr>
            <p:spPr>
              <a:xfrm flipH="1">
                <a:off x="6205220" y="6555740"/>
                <a:ext cx="436881" cy="254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471ADB8-6A75-4760-BC5B-3E08FE14037E}"/>
                  </a:ext>
                </a:extLst>
              </p:cNvPr>
              <p:cNvCxnSpPr>
                <a:cxnSpLocks/>
              </p:cNvCxnSpPr>
              <p:nvPr/>
            </p:nvCxnSpPr>
            <p:spPr>
              <a:xfrm flipH="1">
                <a:off x="5798821" y="6588760"/>
                <a:ext cx="274319" cy="15748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A92C392-DEDE-4FDA-AF75-28ADEA4137DF}"/>
                  </a:ext>
                </a:extLst>
              </p:cNvPr>
              <p:cNvCxnSpPr>
                <a:cxnSpLocks/>
              </p:cNvCxnSpPr>
              <p:nvPr/>
            </p:nvCxnSpPr>
            <p:spPr>
              <a:xfrm flipH="1" flipV="1">
                <a:off x="5570220" y="6406515"/>
                <a:ext cx="489585" cy="131445"/>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5D862B5-1B1F-49C4-A2C6-E30F93CD5FA6}"/>
                  </a:ext>
                </a:extLst>
              </p:cNvPr>
              <p:cNvCxnSpPr>
                <a:cxnSpLocks/>
              </p:cNvCxnSpPr>
              <p:nvPr/>
            </p:nvCxnSpPr>
            <p:spPr>
              <a:xfrm flipH="1" flipV="1">
                <a:off x="5785485" y="6122670"/>
                <a:ext cx="297180" cy="37338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1354B04-5130-4880-BAED-0246CE6BF977}"/>
                  </a:ext>
                </a:extLst>
              </p:cNvPr>
              <p:cNvCxnSpPr>
                <a:cxnSpLocks/>
              </p:cNvCxnSpPr>
              <p:nvPr/>
            </p:nvCxnSpPr>
            <p:spPr>
              <a:xfrm flipV="1">
                <a:off x="6162040" y="6012180"/>
                <a:ext cx="187960" cy="46990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A8130A27-05F5-4127-9EC8-7FD9D3CC30C2}"/>
                  </a:ext>
                </a:extLst>
              </p:cNvPr>
              <p:cNvSpPr/>
              <p:nvPr/>
            </p:nvSpPr>
            <p:spPr bwMode="auto">
              <a:xfrm>
                <a:off x="6030684" y="6445998"/>
                <a:ext cx="208390" cy="20839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Oval 86">
                <a:extLst>
                  <a:ext uri="{FF2B5EF4-FFF2-40B4-BE49-F238E27FC236}">
                    <a16:creationId xmlns:a16="http://schemas.microsoft.com/office/drawing/2014/main" id="{6521662E-E8E2-4AE6-9407-D353E7517F7A}"/>
                  </a:ext>
                </a:extLst>
              </p:cNvPr>
              <p:cNvSpPr/>
              <p:nvPr/>
            </p:nvSpPr>
            <p:spPr bwMode="auto">
              <a:xfrm>
                <a:off x="6612344" y="6445998"/>
                <a:ext cx="208390" cy="20839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Oval 87">
                <a:extLst>
                  <a:ext uri="{FF2B5EF4-FFF2-40B4-BE49-F238E27FC236}">
                    <a16:creationId xmlns:a16="http://schemas.microsoft.com/office/drawing/2014/main" id="{84648034-BC95-4027-BE5A-0DF5CB7EE391}"/>
                  </a:ext>
                </a:extLst>
              </p:cNvPr>
              <p:cNvSpPr/>
              <p:nvPr/>
            </p:nvSpPr>
            <p:spPr bwMode="auto">
              <a:xfrm>
                <a:off x="6415326" y="6722858"/>
                <a:ext cx="208390" cy="20839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Oval 88">
                <a:extLst>
                  <a:ext uri="{FF2B5EF4-FFF2-40B4-BE49-F238E27FC236}">
                    <a16:creationId xmlns:a16="http://schemas.microsoft.com/office/drawing/2014/main" id="{78BC208A-D5D6-41FF-A52C-8D644EE92C25}"/>
                  </a:ext>
                </a:extLst>
              </p:cNvPr>
              <p:cNvSpPr/>
              <p:nvPr/>
            </p:nvSpPr>
            <p:spPr bwMode="auto">
              <a:xfrm>
                <a:off x="6271983" y="5822591"/>
                <a:ext cx="208390" cy="20839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E167B28B-567C-4D54-AB98-79ACBCF945EA}"/>
                  </a:ext>
                </a:extLst>
              </p:cNvPr>
              <p:cNvSpPr/>
              <p:nvPr/>
            </p:nvSpPr>
            <p:spPr bwMode="auto">
              <a:xfrm>
                <a:off x="5634443" y="5952138"/>
                <a:ext cx="208390" cy="20839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Oval 90">
                <a:extLst>
                  <a:ext uri="{FF2B5EF4-FFF2-40B4-BE49-F238E27FC236}">
                    <a16:creationId xmlns:a16="http://schemas.microsoft.com/office/drawing/2014/main" id="{C322603B-E28E-45CB-947A-2F3F5A28B6F3}"/>
                  </a:ext>
                </a:extLst>
              </p:cNvPr>
              <p:cNvSpPr/>
              <p:nvPr/>
            </p:nvSpPr>
            <p:spPr bwMode="auto">
              <a:xfrm>
                <a:off x="5381211" y="6285981"/>
                <a:ext cx="208390" cy="20839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1A2C6635-6364-4AC0-97C5-FB76B0F981E8}"/>
                  </a:ext>
                </a:extLst>
              </p:cNvPr>
              <p:cNvSpPr/>
              <p:nvPr/>
            </p:nvSpPr>
            <p:spPr bwMode="auto">
              <a:xfrm>
                <a:off x="5618093" y="6677155"/>
                <a:ext cx="208390" cy="20839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C50D4A87-CF3C-47A8-9C9E-784EB6177EFE}"/>
                  </a:ext>
                </a:extLst>
              </p:cNvPr>
              <p:cNvSpPr/>
              <p:nvPr/>
            </p:nvSpPr>
            <p:spPr bwMode="auto">
              <a:xfrm>
                <a:off x="5941777" y="6904320"/>
                <a:ext cx="208390" cy="20839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DA2B0675-456F-46A0-95F7-C7C241E38E5A}"/>
                </a:ext>
              </a:extLst>
            </p:cNvPr>
            <p:cNvSpPr/>
            <p:nvPr/>
          </p:nvSpPr>
          <p:spPr>
            <a:xfrm>
              <a:off x="370859" y="2810641"/>
              <a:ext cx="548547" cy="238527"/>
            </a:xfrm>
            <a:prstGeom prst="rect">
              <a:avLst/>
            </a:prstGeom>
          </p:spPr>
          <p:txBody>
            <a:bodyPr wrap="none" lIns="91440" tIns="45720" rIns="91440" bIns="45720">
              <a:spAutoFit/>
            </a:bodyPr>
            <a:lstStyle/>
            <a:p>
              <a:pPr algn="r" defTabSz="914102" fontAlgn="base">
                <a:lnSpc>
                  <a:spcPct val="95000"/>
                </a:lnSpc>
                <a:spcBef>
                  <a:spcPct val="0"/>
                </a:spcBef>
                <a:spcAft>
                  <a:spcPct val="0"/>
                </a:spcAft>
                <a:defRPr/>
              </a:pPr>
              <a:r>
                <a:rPr lang="en-US" sz="1000" b="1" kern="0">
                  <a:solidFill>
                    <a:schemeClr val="tx2"/>
                  </a:solidFill>
                  <a:latin typeface="Segoe UI Semibold" charset="0"/>
                  <a:ea typeface="Segoe UI Semibold" charset="0"/>
                  <a:cs typeface="Segoe UI Semibold" charset="0"/>
                </a:rPr>
                <a:t>Image</a:t>
              </a:r>
            </a:p>
          </p:txBody>
        </p:sp>
        <p:grpSp>
          <p:nvGrpSpPr>
            <p:cNvPr id="14" name="Group 13">
              <a:extLst>
                <a:ext uri="{FF2B5EF4-FFF2-40B4-BE49-F238E27FC236}">
                  <a16:creationId xmlns:a16="http://schemas.microsoft.com/office/drawing/2014/main" id="{773CAC11-28C3-45A0-8D45-8E364B39C266}"/>
                </a:ext>
              </a:extLst>
            </p:cNvPr>
            <p:cNvGrpSpPr/>
            <p:nvPr/>
          </p:nvGrpSpPr>
          <p:grpSpPr>
            <a:xfrm>
              <a:off x="1065758" y="2775741"/>
              <a:ext cx="280784" cy="251889"/>
              <a:chOff x="2760401" y="1824177"/>
              <a:chExt cx="285697" cy="257980"/>
            </a:xfrm>
          </p:grpSpPr>
          <p:sp>
            <p:nvSpPr>
              <p:cNvPr id="76" name="Rectangle 48">
                <a:extLst>
                  <a:ext uri="{FF2B5EF4-FFF2-40B4-BE49-F238E27FC236}">
                    <a16:creationId xmlns:a16="http://schemas.microsoft.com/office/drawing/2014/main" id="{6FF2EE80-4F0B-4A0A-9E18-412498C931D5}"/>
                  </a:ext>
                </a:extLst>
              </p:cNvPr>
              <p:cNvSpPr>
                <a:spLocks noChangeArrowheads="1"/>
              </p:cNvSpPr>
              <p:nvPr/>
            </p:nvSpPr>
            <p:spPr bwMode="auto">
              <a:xfrm>
                <a:off x="2760401" y="1824177"/>
                <a:ext cx="285697" cy="257980"/>
              </a:xfrm>
              <a:prstGeom prst="rect">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49">
                <a:extLst>
                  <a:ext uri="{FF2B5EF4-FFF2-40B4-BE49-F238E27FC236}">
                    <a16:creationId xmlns:a16="http://schemas.microsoft.com/office/drawing/2014/main" id="{8324C0C1-495C-4DF8-960D-15CD818B90E8}"/>
                  </a:ext>
                </a:extLst>
              </p:cNvPr>
              <p:cNvSpPr>
                <a:spLocks/>
              </p:cNvSpPr>
              <p:nvPr/>
            </p:nvSpPr>
            <p:spPr bwMode="auto">
              <a:xfrm>
                <a:off x="2760401"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Oval 77">
                <a:extLst>
                  <a:ext uri="{FF2B5EF4-FFF2-40B4-BE49-F238E27FC236}">
                    <a16:creationId xmlns:a16="http://schemas.microsoft.com/office/drawing/2014/main" id="{834AFCEA-EE9B-4227-A5BD-B4ABA09A6900}"/>
                  </a:ext>
                </a:extLst>
              </p:cNvPr>
              <p:cNvSpPr>
                <a:spLocks noChangeArrowheads="1"/>
              </p:cNvSpPr>
              <p:nvPr/>
            </p:nvSpPr>
            <p:spPr bwMode="auto">
              <a:xfrm>
                <a:off x="2951221" y="1871082"/>
                <a:ext cx="47971" cy="46905"/>
              </a:xfrm>
              <a:prstGeom prst="ellipse">
                <a:avLst/>
              </a:prstGeom>
              <a:noFill/>
              <a:ln w="190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5" name="Freeform 173">
              <a:extLst>
                <a:ext uri="{FF2B5EF4-FFF2-40B4-BE49-F238E27FC236}">
                  <a16:creationId xmlns:a16="http://schemas.microsoft.com/office/drawing/2014/main" id="{8CE7A879-4486-4308-9CAC-4D41E848BB5C}"/>
                </a:ext>
              </a:extLst>
            </p:cNvPr>
            <p:cNvSpPr/>
            <p:nvPr/>
          </p:nvSpPr>
          <p:spPr bwMode="auto">
            <a:xfrm>
              <a:off x="1056891" y="3306340"/>
              <a:ext cx="298516" cy="244459"/>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7C04CDD4-FF12-4369-8A29-2B0BD84A83C1}"/>
                </a:ext>
              </a:extLst>
            </p:cNvPr>
            <p:cNvSpPr/>
            <p:nvPr/>
          </p:nvSpPr>
          <p:spPr>
            <a:xfrm>
              <a:off x="436966" y="1831830"/>
              <a:ext cx="482441" cy="238527"/>
            </a:xfrm>
            <a:prstGeom prst="rect">
              <a:avLst/>
            </a:prstGeom>
          </p:spPr>
          <p:txBody>
            <a:bodyPr wrap="none" lIns="91440" tIns="45720" rIns="91440" bIns="45720">
              <a:spAutoFit/>
            </a:bodyPr>
            <a:lstStyle/>
            <a:p>
              <a:pPr marL="0" marR="0" lvl="0" indent="0" algn="r" defTabSz="914102" rtl="0" eaLnBrk="1" fontAlgn="base" latinLnBrk="0" hangingPunct="1">
                <a:lnSpc>
                  <a:spcPct val="95000"/>
                </a:lnSpc>
                <a:spcBef>
                  <a:spcPct val="0"/>
                </a:spcBef>
                <a:spcAft>
                  <a:spcPct val="0"/>
                </a:spcAft>
                <a:buClrTx/>
                <a:buSzTx/>
                <a:buFontTx/>
                <a:buNone/>
                <a:tabLst/>
                <a:defRPr/>
              </a:pPr>
              <a:r>
                <a:rPr lang="en-US" sz="1000" b="1" kern="0">
                  <a:solidFill>
                    <a:schemeClr val="tx2"/>
                  </a:solidFill>
                  <a:latin typeface="Segoe UI Semibold" charset="0"/>
                  <a:ea typeface="Segoe UI Semibold" charset="0"/>
                  <a:cs typeface="Segoe UI Semibold" charset="0"/>
                </a:rPr>
                <a:t>CR</a:t>
              </a:r>
              <a:r>
                <a:rPr lang="en-US" sz="1000" b="1" kern="0" spc="49">
                  <a:solidFill>
                    <a:schemeClr val="tx2"/>
                  </a:solidFill>
                  <a:latin typeface="Segoe UI Semibold" charset="0"/>
                  <a:ea typeface="Segoe UI Semibold" charset="0"/>
                  <a:cs typeface="Segoe UI Semibold" charset="0"/>
                </a:rPr>
                <a:t>M</a:t>
              </a:r>
            </a:p>
          </p:txBody>
        </p:sp>
        <p:grpSp>
          <p:nvGrpSpPr>
            <p:cNvPr id="17" name="Group 16">
              <a:extLst>
                <a:ext uri="{FF2B5EF4-FFF2-40B4-BE49-F238E27FC236}">
                  <a16:creationId xmlns:a16="http://schemas.microsoft.com/office/drawing/2014/main" id="{25F1ACE6-B6FA-432A-9C55-F1E3E39BCA1B}"/>
                </a:ext>
              </a:extLst>
            </p:cNvPr>
            <p:cNvGrpSpPr/>
            <p:nvPr/>
          </p:nvGrpSpPr>
          <p:grpSpPr>
            <a:xfrm>
              <a:off x="1083411" y="1791650"/>
              <a:ext cx="245475" cy="305222"/>
              <a:chOff x="1564614" y="1427406"/>
              <a:chExt cx="256236" cy="320693"/>
            </a:xfrm>
          </p:grpSpPr>
          <p:grpSp>
            <p:nvGrpSpPr>
              <p:cNvPr id="70" name="Group 69">
                <a:extLst>
                  <a:ext uri="{FF2B5EF4-FFF2-40B4-BE49-F238E27FC236}">
                    <a16:creationId xmlns:a16="http://schemas.microsoft.com/office/drawing/2014/main" id="{7F4D64C2-1C7F-4632-8533-EB01E0E221CF}"/>
                  </a:ext>
                </a:extLst>
              </p:cNvPr>
              <p:cNvGrpSpPr/>
              <p:nvPr/>
            </p:nvGrpSpPr>
            <p:grpSpPr>
              <a:xfrm>
                <a:off x="1591509" y="1483819"/>
                <a:ext cx="229341" cy="264280"/>
                <a:chOff x="6498112" y="3330497"/>
                <a:chExt cx="1259085" cy="1450900"/>
              </a:xfrm>
            </p:grpSpPr>
            <p:sp>
              <p:nvSpPr>
                <p:cNvPr id="72" name="Oval 8">
                  <a:extLst>
                    <a:ext uri="{FF2B5EF4-FFF2-40B4-BE49-F238E27FC236}">
                      <a16:creationId xmlns:a16="http://schemas.microsoft.com/office/drawing/2014/main" id="{4E8804A0-9D02-48A0-8816-456909EF725D}"/>
                    </a:ext>
                  </a:extLst>
                </p:cNvPr>
                <p:cNvSpPr>
                  <a:spLocks noChangeArrowheads="1"/>
                </p:cNvSpPr>
                <p:nvPr/>
              </p:nvSpPr>
              <p:spPr bwMode="auto">
                <a:xfrm>
                  <a:off x="7243234" y="3330497"/>
                  <a:ext cx="472157" cy="459861"/>
                </a:xfrm>
                <a:prstGeom prst="ellipse">
                  <a:avLst/>
                </a:pr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Oval 9">
                  <a:extLst>
                    <a:ext uri="{FF2B5EF4-FFF2-40B4-BE49-F238E27FC236}">
                      <a16:creationId xmlns:a16="http://schemas.microsoft.com/office/drawing/2014/main" id="{5DE75A7C-2768-4B6D-88F6-D8DA766E4673}"/>
                    </a:ext>
                  </a:extLst>
                </p:cNvPr>
                <p:cNvSpPr>
                  <a:spLocks noChangeArrowheads="1"/>
                </p:cNvSpPr>
                <p:nvPr/>
              </p:nvSpPr>
              <p:spPr bwMode="auto">
                <a:xfrm>
                  <a:off x="6611233" y="3790359"/>
                  <a:ext cx="572982" cy="575442"/>
                </a:xfrm>
                <a:prstGeom prst="ellipse">
                  <a:avLst/>
                </a:pr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12">
                  <a:extLst>
                    <a:ext uri="{FF2B5EF4-FFF2-40B4-BE49-F238E27FC236}">
                      <a16:creationId xmlns:a16="http://schemas.microsoft.com/office/drawing/2014/main" id="{45BA8EBF-67EE-43F9-A103-99B31416851A}"/>
                    </a:ext>
                  </a:extLst>
                </p:cNvPr>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13">
                  <a:extLst>
                    <a:ext uri="{FF2B5EF4-FFF2-40B4-BE49-F238E27FC236}">
                      <a16:creationId xmlns:a16="http://schemas.microsoft.com/office/drawing/2014/main" id="{3C941863-7C4C-4663-822B-82123B98DB12}"/>
                    </a:ext>
                  </a:extLst>
                </p:cNvPr>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1" name="Freeform: Shape 168">
                <a:extLst>
                  <a:ext uri="{FF2B5EF4-FFF2-40B4-BE49-F238E27FC236}">
                    <a16:creationId xmlns:a16="http://schemas.microsoft.com/office/drawing/2014/main" id="{767DC25F-7075-48B1-91CE-2F6990101240}"/>
                  </a:ext>
                </a:extLst>
              </p:cNvPr>
              <p:cNvSpPr>
                <a:spLocks/>
              </p:cNvSpPr>
              <p:nvPr/>
            </p:nvSpPr>
            <p:spPr bwMode="auto">
              <a:xfrm flipH="1">
                <a:off x="1564614" y="1427406"/>
                <a:ext cx="122892" cy="10346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905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D8A9272B-5CF4-45B3-AED0-8825D8440B5F}"/>
                </a:ext>
              </a:extLst>
            </p:cNvPr>
            <p:cNvGrpSpPr/>
            <p:nvPr/>
          </p:nvGrpSpPr>
          <p:grpSpPr>
            <a:xfrm>
              <a:off x="1018963" y="3753955"/>
              <a:ext cx="361012" cy="303907"/>
              <a:chOff x="2907342" y="5439822"/>
              <a:chExt cx="478274" cy="405267"/>
            </a:xfrm>
          </p:grpSpPr>
          <p:grpSp>
            <p:nvGrpSpPr>
              <p:cNvPr id="65" name="Group 64">
                <a:extLst>
                  <a:ext uri="{FF2B5EF4-FFF2-40B4-BE49-F238E27FC236}">
                    <a16:creationId xmlns:a16="http://schemas.microsoft.com/office/drawing/2014/main" id="{B43A7E40-FD13-4B43-9CDC-8045ED318544}"/>
                  </a:ext>
                </a:extLst>
              </p:cNvPr>
              <p:cNvGrpSpPr/>
              <p:nvPr/>
            </p:nvGrpSpPr>
            <p:grpSpPr>
              <a:xfrm rot="2348880">
                <a:off x="3117544" y="5439822"/>
                <a:ext cx="268072" cy="138560"/>
                <a:chOff x="2946400" y="1075143"/>
                <a:chExt cx="6491514" cy="3355305"/>
              </a:xfrm>
            </p:grpSpPr>
            <p:sp>
              <p:nvSpPr>
                <p:cNvPr id="67" name="Freeform: Shape 70">
                  <a:extLst>
                    <a:ext uri="{FF2B5EF4-FFF2-40B4-BE49-F238E27FC236}">
                      <a16:creationId xmlns:a16="http://schemas.microsoft.com/office/drawing/2014/main" id="{09B942FD-96E6-4871-BA34-AD2A6AE06BE4}"/>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Shape 71">
                  <a:extLst>
                    <a:ext uri="{FF2B5EF4-FFF2-40B4-BE49-F238E27FC236}">
                      <a16:creationId xmlns:a16="http://schemas.microsoft.com/office/drawing/2014/main" id="{B39A2D47-D80A-4E28-9A07-C0742F9D1C54}"/>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Shape 72">
                  <a:extLst>
                    <a:ext uri="{FF2B5EF4-FFF2-40B4-BE49-F238E27FC236}">
                      <a16:creationId xmlns:a16="http://schemas.microsoft.com/office/drawing/2014/main" id="{77BFDD73-E17B-42C6-AF03-F2D661F94CCF}"/>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6" name="Freeform 5">
                <a:extLst>
                  <a:ext uri="{FF2B5EF4-FFF2-40B4-BE49-F238E27FC236}">
                    <a16:creationId xmlns:a16="http://schemas.microsoft.com/office/drawing/2014/main" id="{7DBD6B06-18EC-4FB5-AA06-BB54D5FA9D18}"/>
                  </a:ext>
                </a:extLst>
              </p:cNvPr>
              <p:cNvSpPr>
                <a:spLocks noEditPoints="1"/>
              </p:cNvSpPr>
              <p:nvPr/>
            </p:nvSpPr>
            <p:spPr bwMode="auto">
              <a:xfrm>
                <a:off x="2907342" y="5583169"/>
                <a:ext cx="435355" cy="26192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905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sp>
          <p:nvSpPr>
            <p:cNvPr id="19" name="Freeform 128">
              <a:extLst>
                <a:ext uri="{FF2B5EF4-FFF2-40B4-BE49-F238E27FC236}">
                  <a16:creationId xmlns:a16="http://schemas.microsoft.com/office/drawing/2014/main" id="{38E9702D-70DF-44B7-AFF6-E65853BA6328}"/>
                </a:ext>
              </a:extLst>
            </p:cNvPr>
            <p:cNvSpPr>
              <a:spLocks noChangeAspect="1"/>
            </p:cNvSpPr>
            <p:nvPr/>
          </p:nvSpPr>
          <p:spPr bwMode="black">
            <a:xfrm>
              <a:off x="979347" y="4285430"/>
              <a:ext cx="389000" cy="21488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rgbClr val="333F50"/>
              </a:solid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5E81AAFF-0503-43F5-85C2-102F781F34E8}"/>
                </a:ext>
              </a:extLst>
            </p:cNvPr>
            <p:cNvSpPr txBox="1"/>
            <p:nvPr/>
          </p:nvSpPr>
          <p:spPr>
            <a:xfrm>
              <a:off x="311565" y="4278858"/>
              <a:ext cx="572935" cy="238527"/>
            </a:xfrm>
            <a:prstGeom prst="rect">
              <a:avLst/>
            </a:prstGeom>
            <a:noFill/>
          </p:spPr>
          <p:txBody>
            <a:bodyPr wrap="square" lIns="91440" tIns="45720" rIns="91440" bIns="45720" rtlCol="0">
              <a:spAutoFit/>
            </a:bodyPr>
            <a:lstStyle/>
            <a:p>
              <a:pPr algn="r" defTabSz="914102" fontAlgn="base">
                <a:lnSpc>
                  <a:spcPct val="95000"/>
                </a:lnSpc>
                <a:spcBef>
                  <a:spcPct val="0"/>
                </a:spcBef>
                <a:spcAft>
                  <a:spcPct val="0"/>
                </a:spcAft>
                <a:defRPr/>
              </a:pPr>
              <a:r>
                <a:rPr lang="en-US" sz="1000" b="1" kern="0">
                  <a:solidFill>
                    <a:schemeClr val="tx2"/>
                  </a:solidFill>
                  <a:latin typeface="Segoe UI Semibold" charset="0"/>
                  <a:ea typeface="Segoe UI Semibold" charset="0"/>
                  <a:cs typeface="Segoe UI Semibold" charset="0"/>
                </a:rPr>
                <a:t>Cloud</a:t>
              </a:r>
            </a:p>
          </p:txBody>
        </p:sp>
        <p:sp>
          <p:nvSpPr>
            <p:cNvPr id="21" name="Rectangle 20">
              <a:extLst>
                <a:ext uri="{FF2B5EF4-FFF2-40B4-BE49-F238E27FC236}">
                  <a16:creationId xmlns:a16="http://schemas.microsoft.com/office/drawing/2014/main" id="{D2365D40-5DBE-4E87-B6E6-FF7968D224B3}"/>
                </a:ext>
              </a:extLst>
            </p:cNvPr>
            <p:cNvSpPr/>
            <p:nvPr/>
          </p:nvSpPr>
          <p:spPr bwMode="auto">
            <a:xfrm>
              <a:off x="1850503" y="1885907"/>
              <a:ext cx="1756064" cy="1859275"/>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710593" rtl="0" eaLnBrk="1" fontAlgn="auto" latinLnBrk="0" hangingPunct="1">
                <a:lnSpc>
                  <a:spcPct val="100000"/>
                </a:lnSpc>
                <a:spcBef>
                  <a:spcPct val="0"/>
                </a:spcBef>
                <a:spcAft>
                  <a:spcPct val="35000"/>
                </a:spcAft>
                <a:buClrTx/>
                <a:buSzTx/>
                <a:buFontTx/>
                <a:buNone/>
                <a:tabLst/>
                <a:defRPr/>
              </a:pPr>
              <a:r>
                <a:rPr kumimoji="0" lang="en-US" sz="1600" b="0" i="0" u="none" strike="noStrike" kern="0" cap="none"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Ingest</a:t>
              </a:r>
            </a:p>
          </p:txBody>
        </p:sp>
        <p:sp>
          <p:nvSpPr>
            <p:cNvPr id="22" name="Rectangle 21">
              <a:extLst>
                <a:ext uri="{FF2B5EF4-FFF2-40B4-BE49-F238E27FC236}">
                  <a16:creationId xmlns:a16="http://schemas.microsoft.com/office/drawing/2014/main" id="{0136EFB6-A346-42ED-BDAB-DB3315CE5BE0}"/>
                </a:ext>
              </a:extLst>
            </p:cNvPr>
            <p:cNvSpPr/>
            <p:nvPr/>
          </p:nvSpPr>
          <p:spPr bwMode="auto">
            <a:xfrm>
              <a:off x="3652605" y="1885907"/>
              <a:ext cx="1756064" cy="1859275"/>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710593" rtl="0" eaLnBrk="1" fontAlgn="auto" latinLnBrk="0" hangingPunct="1">
                <a:lnSpc>
                  <a:spcPct val="100000"/>
                </a:lnSpc>
                <a:spcBef>
                  <a:spcPct val="0"/>
                </a:spcBef>
                <a:spcAft>
                  <a:spcPct val="35000"/>
                </a:spcAft>
                <a:buClrTx/>
                <a:buSzTx/>
                <a:buFontTx/>
                <a:buNone/>
                <a:tabLst/>
                <a:defRPr/>
              </a:pPr>
              <a:r>
                <a:rPr lang="en-US" sz="1600" kern="0">
                  <a:solidFill>
                    <a:schemeClr val="tx1"/>
                  </a:solidFill>
                  <a:latin typeface="Segoe UI Semibold" panose="020B0702040204020203" pitchFamily="34" charset="0"/>
                  <a:cs typeface="Segoe UI Semibold" panose="020B0702040204020203" pitchFamily="34" charset="0"/>
                </a:rPr>
                <a:t>Store</a:t>
              </a:r>
            </a:p>
          </p:txBody>
        </p:sp>
        <p:sp>
          <p:nvSpPr>
            <p:cNvPr id="23" name="Rectangle 22">
              <a:extLst>
                <a:ext uri="{FF2B5EF4-FFF2-40B4-BE49-F238E27FC236}">
                  <a16:creationId xmlns:a16="http://schemas.microsoft.com/office/drawing/2014/main" id="{A3CE3105-A66C-4071-AD9F-9A267B997B67}"/>
                </a:ext>
              </a:extLst>
            </p:cNvPr>
            <p:cNvSpPr/>
            <p:nvPr/>
          </p:nvSpPr>
          <p:spPr bwMode="auto">
            <a:xfrm>
              <a:off x="5454707" y="1885907"/>
              <a:ext cx="1756064" cy="1859275"/>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710593" rtl="0" eaLnBrk="1" fontAlgn="auto" latinLnBrk="0" hangingPunct="1">
                <a:lnSpc>
                  <a:spcPct val="100000"/>
                </a:lnSpc>
                <a:spcBef>
                  <a:spcPct val="0"/>
                </a:spcBef>
                <a:spcAft>
                  <a:spcPct val="35000"/>
                </a:spcAft>
                <a:buClrTx/>
                <a:buSzTx/>
                <a:buFontTx/>
                <a:buNone/>
                <a:tabLst/>
                <a:defRPr/>
              </a:pPr>
              <a:r>
                <a:rPr lang="en-US" sz="1600" kern="0">
                  <a:solidFill>
                    <a:schemeClr val="tx1"/>
                  </a:solidFill>
                  <a:latin typeface="Segoe UI Semibold" panose="020B0702040204020203" pitchFamily="34" charset="0"/>
                  <a:cs typeface="Segoe UI Semibold" panose="020B0702040204020203" pitchFamily="34" charset="0"/>
                </a:rPr>
                <a:t>Prep &amp; train</a:t>
              </a:r>
            </a:p>
          </p:txBody>
        </p:sp>
        <p:sp>
          <p:nvSpPr>
            <p:cNvPr id="24" name="Rectangle 23">
              <a:extLst>
                <a:ext uri="{FF2B5EF4-FFF2-40B4-BE49-F238E27FC236}">
                  <a16:creationId xmlns:a16="http://schemas.microsoft.com/office/drawing/2014/main" id="{3022E288-CD5D-4C77-8FC6-5F7067FBA67B}"/>
                </a:ext>
              </a:extLst>
            </p:cNvPr>
            <p:cNvSpPr/>
            <p:nvPr/>
          </p:nvSpPr>
          <p:spPr bwMode="auto">
            <a:xfrm>
              <a:off x="7256809" y="1885907"/>
              <a:ext cx="1756064" cy="1859275"/>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710593" rtl="0" eaLnBrk="1" fontAlgn="auto" latinLnBrk="0" hangingPunct="1">
                <a:lnSpc>
                  <a:spcPct val="100000"/>
                </a:lnSpc>
                <a:spcBef>
                  <a:spcPct val="0"/>
                </a:spcBef>
                <a:spcAft>
                  <a:spcPct val="35000"/>
                </a:spcAft>
                <a:buClrTx/>
                <a:buSzTx/>
                <a:buFontTx/>
                <a:buNone/>
                <a:tabLst/>
                <a:defRPr/>
              </a:pPr>
              <a:r>
                <a:rPr lang="en-US" sz="1600" kern="0">
                  <a:solidFill>
                    <a:schemeClr val="tx1"/>
                  </a:solidFill>
                  <a:latin typeface="Segoe UI Semibold" panose="020B0702040204020203" pitchFamily="34" charset="0"/>
                  <a:cs typeface="Segoe UI Semibold" panose="020B0702040204020203" pitchFamily="34" charset="0"/>
                </a:rPr>
                <a:t>Model &amp; serve</a:t>
              </a:r>
            </a:p>
          </p:txBody>
        </p:sp>
        <p:sp>
          <p:nvSpPr>
            <p:cNvPr id="25" name="Rectangle 24">
              <a:extLst>
                <a:ext uri="{FF2B5EF4-FFF2-40B4-BE49-F238E27FC236}">
                  <a16:creationId xmlns:a16="http://schemas.microsoft.com/office/drawing/2014/main" id="{1BE311A4-9D3C-443D-A2A8-D8A6CFE1B8D7}"/>
                </a:ext>
              </a:extLst>
            </p:cNvPr>
            <p:cNvSpPr/>
            <p:nvPr/>
          </p:nvSpPr>
          <p:spPr>
            <a:xfrm>
              <a:off x="1926555" y="3251513"/>
              <a:ext cx="1306768" cy="400110"/>
            </a:xfrm>
            <a:prstGeom prst="rect">
              <a:avLst/>
            </a:prstGeom>
          </p:spPr>
          <p:txBody>
            <a:bodyPr wrap="none">
              <a:spAutoFit/>
            </a:bodyPr>
            <a:lstStyle/>
            <a:p>
              <a:pPr marL="0" marR="0" lvl="0" indent="0" defTabSz="914102" rtl="0" eaLnBrk="1" fontAlgn="base" latinLnBrk="0" hangingPunct="1">
                <a:spcBef>
                  <a:spcPct val="0"/>
                </a:spcBef>
                <a:spcAft>
                  <a:spcPct val="0"/>
                </a:spcAft>
                <a:buClrTx/>
                <a:buSzTx/>
                <a:buFontTx/>
                <a:buNone/>
                <a:tabLst/>
                <a:defRPr/>
              </a:pPr>
              <a:r>
                <a:rPr kumimoji="0" lang="en-US" sz="1000" b="1" i="0" u="none" strike="noStrike" kern="0" cap="none" normalizeH="0" baseline="0" noProof="0">
                  <a:ln>
                    <a:noFill/>
                  </a:ln>
                  <a:effectLst/>
                  <a:uLnTx/>
                  <a:uFillTx/>
                  <a:latin typeface="+mj-lt"/>
                  <a:ea typeface="Segoe UI Semibold" charset="0"/>
                  <a:cs typeface="Segoe UI Semibold" charset="0"/>
                </a:rPr>
                <a:t>Data orchestration </a:t>
              </a:r>
              <a:br>
                <a:rPr kumimoji="0" lang="en-US" sz="1000" b="1" i="0" u="none" strike="noStrike" kern="0" cap="none" normalizeH="0" baseline="0" noProof="0">
                  <a:ln>
                    <a:noFill/>
                  </a:ln>
                  <a:effectLst/>
                  <a:uLnTx/>
                  <a:uFillTx/>
                  <a:latin typeface="+mj-lt"/>
                  <a:ea typeface="Segoe UI Semibold" charset="0"/>
                  <a:cs typeface="Segoe UI Semibold" charset="0"/>
                </a:rPr>
              </a:br>
              <a:r>
                <a:rPr kumimoji="0" lang="en-US" sz="1000" b="1" i="0" u="none" strike="noStrike" kern="0" cap="none" normalizeH="0" baseline="0" noProof="0">
                  <a:ln>
                    <a:noFill/>
                  </a:ln>
                  <a:effectLst/>
                  <a:uLnTx/>
                  <a:uFillTx/>
                  <a:latin typeface="+mj-lt"/>
                  <a:ea typeface="Segoe UI Semibold" charset="0"/>
                  <a:cs typeface="Segoe UI Semibold" charset="0"/>
                </a:rPr>
                <a:t>and monitoring</a:t>
              </a:r>
            </a:p>
          </p:txBody>
        </p:sp>
        <p:sp>
          <p:nvSpPr>
            <p:cNvPr id="26" name="Rectangle 25">
              <a:extLst>
                <a:ext uri="{FF2B5EF4-FFF2-40B4-BE49-F238E27FC236}">
                  <a16:creationId xmlns:a16="http://schemas.microsoft.com/office/drawing/2014/main" id="{13E0232B-4D78-4477-A645-9949DE9B54B6}"/>
                </a:ext>
              </a:extLst>
            </p:cNvPr>
            <p:cNvSpPr/>
            <p:nvPr/>
          </p:nvSpPr>
          <p:spPr>
            <a:xfrm>
              <a:off x="3766905" y="3251513"/>
              <a:ext cx="1756064" cy="400110"/>
            </a:xfrm>
            <a:prstGeom prst="rect">
              <a:avLst/>
            </a:prstGeom>
          </p:spPr>
          <p:txBody>
            <a:bodyPr wrap="square">
              <a:spAutoFit/>
            </a:bodyPr>
            <a:lstStyle/>
            <a:p>
              <a:pPr defTabSz="914102" fontAlgn="base">
                <a:spcBef>
                  <a:spcPct val="0"/>
                </a:spcBef>
                <a:spcAft>
                  <a:spcPct val="0"/>
                </a:spcAft>
                <a:defRPr/>
              </a:pPr>
              <a:r>
                <a:rPr lang="en-US" sz="1000" b="1" kern="0" spc="49" dirty="0">
                  <a:latin typeface="+mj-lt"/>
                  <a:ea typeface="Segoe UI Semibold" charset="0"/>
                  <a:cs typeface="Segoe UI Semibold" charset="0"/>
                </a:rPr>
                <a:t>Big Data </a:t>
              </a:r>
            </a:p>
            <a:p>
              <a:pPr defTabSz="914102" fontAlgn="base">
                <a:spcBef>
                  <a:spcPct val="0"/>
                </a:spcBef>
                <a:spcAft>
                  <a:spcPct val="0"/>
                </a:spcAft>
                <a:defRPr/>
              </a:pPr>
              <a:r>
                <a:rPr lang="en-US" sz="1000" b="1" kern="0" spc="49" dirty="0">
                  <a:latin typeface="+mj-lt"/>
                  <a:ea typeface="Segoe UI Semibold" charset="0"/>
                  <a:cs typeface="Segoe UI Semibold" charset="0"/>
                </a:rPr>
                <a:t>store</a:t>
              </a:r>
            </a:p>
          </p:txBody>
        </p:sp>
        <p:sp>
          <p:nvSpPr>
            <p:cNvPr id="27" name="Rectangle 26">
              <a:extLst>
                <a:ext uri="{FF2B5EF4-FFF2-40B4-BE49-F238E27FC236}">
                  <a16:creationId xmlns:a16="http://schemas.microsoft.com/office/drawing/2014/main" id="{1F36CE91-DB55-4A49-8EB5-0C6825B85874}"/>
                </a:ext>
              </a:extLst>
            </p:cNvPr>
            <p:cNvSpPr/>
            <p:nvPr/>
          </p:nvSpPr>
          <p:spPr>
            <a:xfrm>
              <a:off x="5566149" y="3251513"/>
              <a:ext cx="806952" cy="400110"/>
            </a:xfrm>
            <a:prstGeom prst="rect">
              <a:avLst/>
            </a:prstGeom>
          </p:spPr>
          <p:txBody>
            <a:bodyPr wrap="none">
              <a:spAutoFit/>
            </a:bodyPr>
            <a:lstStyle/>
            <a:p>
              <a:pPr defTabSz="914102" fontAlgn="base">
                <a:spcBef>
                  <a:spcPct val="0"/>
                </a:spcBef>
                <a:spcAft>
                  <a:spcPct val="0"/>
                </a:spcAft>
                <a:defRPr/>
              </a:pPr>
              <a:r>
                <a:rPr lang="en-US" sz="1000" b="1" kern="0" spc="49">
                  <a:latin typeface="+mj-lt"/>
                  <a:ea typeface="Segoe UI Semibold" charset="0"/>
                  <a:cs typeface="Segoe UI Semibold" charset="0"/>
                </a:rPr>
                <a:t>Analytics </a:t>
              </a:r>
            </a:p>
            <a:p>
              <a:pPr defTabSz="914102" fontAlgn="base">
                <a:spcBef>
                  <a:spcPct val="0"/>
                </a:spcBef>
                <a:spcAft>
                  <a:spcPct val="0"/>
                </a:spcAft>
                <a:defRPr/>
              </a:pPr>
              <a:r>
                <a:rPr lang="en-US" sz="1000" b="1" kern="0" spc="49">
                  <a:latin typeface="+mj-lt"/>
                  <a:ea typeface="Segoe UI Semibold" charset="0"/>
                  <a:cs typeface="Segoe UI Semibold" charset="0"/>
                </a:rPr>
                <a:t>engines</a:t>
              </a:r>
            </a:p>
          </p:txBody>
        </p:sp>
        <p:sp>
          <p:nvSpPr>
            <p:cNvPr id="28" name="Rectangle 27">
              <a:extLst>
                <a:ext uri="{FF2B5EF4-FFF2-40B4-BE49-F238E27FC236}">
                  <a16:creationId xmlns:a16="http://schemas.microsoft.com/office/drawing/2014/main" id="{517AB5EA-D903-4683-AE05-CCE4F8EEBF85}"/>
                </a:ext>
              </a:extLst>
            </p:cNvPr>
            <p:cNvSpPr/>
            <p:nvPr/>
          </p:nvSpPr>
          <p:spPr>
            <a:xfrm>
              <a:off x="7350240" y="3251513"/>
              <a:ext cx="874407" cy="400110"/>
            </a:xfrm>
            <a:prstGeom prst="rect">
              <a:avLst/>
            </a:prstGeom>
          </p:spPr>
          <p:txBody>
            <a:bodyPr wrap="none">
              <a:spAutoFit/>
            </a:bodyPr>
            <a:lstStyle/>
            <a:p>
              <a:pPr defTabSz="914102" fontAlgn="base">
                <a:spcBef>
                  <a:spcPct val="0"/>
                </a:spcBef>
                <a:spcAft>
                  <a:spcPct val="0"/>
                </a:spcAft>
                <a:defRPr/>
              </a:pPr>
              <a:r>
                <a:rPr lang="en-US" sz="1000" b="1" kern="0" spc="49">
                  <a:latin typeface="+mj-lt"/>
                  <a:ea typeface="Segoe UI Semibold" charset="0"/>
                  <a:cs typeface="Segoe UI Semibold" charset="0"/>
                </a:rPr>
                <a:t>Data </a:t>
              </a:r>
            </a:p>
            <a:p>
              <a:pPr defTabSz="914102" fontAlgn="base">
                <a:spcBef>
                  <a:spcPct val="0"/>
                </a:spcBef>
                <a:spcAft>
                  <a:spcPct val="0"/>
                </a:spcAft>
                <a:defRPr/>
              </a:pPr>
              <a:r>
                <a:rPr lang="en-US" sz="1000" b="1" kern="0" spc="49">
                  <a:latin typeface="+mj-lt"/>
                  <a:ea typeface="Segoe UI Semibold" charset="0"/>
                  <a:cs typeface="Segoe UI Semibold" charset="0"/>
                </a:rPr>
                <a:t>warehouse</a:t>
              </a:r>
            </a:p>
          </p:txBody>
        </p:sp>
        <p:grpSp>
          <p:nvGrpSpPr>
            <p:cNvPr id="29" name="Group 28">
              <a:extLst>
                <a:ext uri="{FF2B5EF4-FFF2-40B4-BE49-F238E27FC236}">
                  <a16:creationId xmlns:a16="http://schemas.microsoft.com/office/drawing/2014/main" id="{180567C9-E258-4E3D-AFF6-A3898189F4CA}"/>
                </a:ext>
              </a:extLst>
            </p:cNvPr>
            <p:cNvGrpSpPr/>
            <p:nvPr/>
          </p:nvGrpSpPr>
          <p:grpSpPr>
            <a:xfrm>
              <a:off x="3857111" y="2586122"/>
              <a:ext cx="546938" cy="547142"/>
              <a:chOff x="4544063" y="3426643"/>
              <a:chExt cx="546938" cy="547142"/>
            </a:xfrm>
          </p:grpSpPr>
          <p:grpSp>
            <p:nvGrpSpPr>
              <p:cNvPr id="54" name="Group 16">
                <a:extLst>
                  <a:ext uri="{FF2B5EF4-FFF2-40B4-BE49-F238E27FC236}">
                    <a16:creationId xmlns:a16="http://schemas.microsoft.com/office/drawing/2014/main" id="{A4AC28F1-8277-4749-B080-5B132E6F81A8}"/>
                  </a:ext>
                </a:extLst>
              </p:cNvPr>
              <p:cNvGrpSpPr>
                <a:grpSpLocks noChangeAspect="1"/>
              </p:cNvGrpSpPr>
              <p:nvPr/>
            </p:nvGrpSpPr>
            <p:grpSpPr bwMode="auto">
              <a:xfrm>
                <a:off x="4544063" y="3426643"/>
                <a:ext cx="546938" cy="547142"/>
                <a:chOff x="403" y="817"/>
                <a:chExt cx="2663" cy="2664"/>
              </a:xfrm>
            </p:grpSpPr>
            <p:sp>
              <p:nvSpPr>
                <p:cNvPr id="60" name="Line 21">
                  <a:extLst>
                    <a:ext uri="{FF2B5EF4-FFF2-40B4-BE49-F238E27FC236}">
                      <a16:creationId xmlns:a16="http://schemas.microsoft.com/office/drawing/2014/main" id="{A01543AE-8B5D-4480-AFC0-51F9808D54B3}"/>
                    </a:ext>
                  </a:extLst>
                </p:cNvPr>
                <p:cNvSpPr>
                  <a:spLocks noChangeShapeType="1"/>
                </p:cNvSpPr>
                <p:nvPr/>
              </p:nvSpPr>
              <p:spPr bwMode="auto">
                <a:xfrm flipV="1">
                  <a:off x="1146" y="1659"/>
                  <a:ext cx="1004" cy="64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61" name="Oval 60">
                  <a:extLst>
                    <a:ext uri="{FF2B5EF4-FFF2-40B4-BE49-F238E27FC236}">
                      <a16:creationId xmlns:a16="http://schemas.microsoft.com/office/drawing/2014/main" id="{044E3115-7419-4CF1-85F3-2C8D31DC0DFA}"/>
                    </a:ext>
                  </a:extLst>
                </p:cNvPr>
                <p:cNvSpPr>
                  <a:spLocks noChangeArrowheads="1"/>
                </p:cNvSpPr>
                <p:nvPr/>
              </p:nvSpPr>
              <p:spPr bwMode="auto">
                <a:xfrm>
                  <a:off x="403" y="2153"/>
                  <a:ext cx="860" cy="859"/>
                </a:xfrm>
                <a:prstGeom prst="ellips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62" name="Oval 61">
                  <a:extLst>
                    <a:ext uri="{FF2B5EF4-FFF2-40B4-BE49-F238E27FC236}">
                      <a16:creationId xmlns:a16="http://schemas.microsoft.com/office/drawing/2014/main" id="{6C2BF150-8A56-4D6A-851F-F75200B4AC6A}"/>
                    </a:ext>
                  </a:extLst>
                </p:cNvPr>
                <p:cNvSpPr>
                  <a:spLocks noChangeArrowheads="1"/>
                </p:cNvSpPr>
                <p:nvPr/>
              </p:nvSpPr>
              <p:spPr bwMode="auto">
                <a:xfrm>
                  <a:off x="2078" y="2792"/>
                  <a:ext cx="689" cy="689"/>
                </a:xfrm>
                <a:prstGeom prst="ellips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63" name="Line 20">
                  <a:extLst>
                    <a:ext uri="{FF2B5EF4-FFF2-40B4-BE49-F238E27FC236}">
                      <a16:creationId xmlns:a16="http://schemas.microsoft.com/office/drawing/2014/main" id="{C31CBE74-3CE2-48D5-9ABE-5F120B3B85FA}"/>
                    </a:ext>
                  </a:extLst>
                </p:cNvPr>
                <p:cNvSpPr>
                  <a:spLocks noChangeShapeType="1"/>
                </p:cNvSpPr>
                <p:nvPr/>
              </p:nvSpPr>
              <p:spPr bwMode="auto">
                <a:xfrm flipH="1" flipV="1">
                  <a:off x="1219" y="2749"/>
                  <a:ext cx="859" cy="348"/>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64" name="Oval 17">
                  <a:extLst>
                    <a:ext uri="{FF2B5EF4-FFF2-40B4-BE49-F238E27FC236}">
                      <a16:creationId xmlns:a16="http://schemas.microsoft.com/office/drawing/2014/main" id="{4598007A-B9FD-44D3-8599-030DE0B3F436}"/>
                    </a:ext>
                  </a:extLst>
                </p:cNvPr>
                <p:cNvSpPr>
                  <a:spLocks noChangeArrowheads="1"/>
                </p:cNvSpPr>
                <p:nvPr/>
              </p:nvSpPr>
              <p:spPr bwMode="auto">
                <a:xfrm>
                  <a:off x="2036" y="817"/>
                  <a:ext cx="1030" cy="1030"/>
                </a:xfrm>
                <a:prstGeom prst="ellips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nvGrpSpPr>
              <p:cNvPr id="55" name="Group 54">
                <a:extLst>
                  <a:ext uri="{FF2B5EF4-FFF2-40B4-BE49-F238E27FC236}">
                    <a16:creationId xmlns:a16="http://schemas.microsoft.com/office/drawing/2014/main" id="{3831D7AF-2EE2-42C3-BAC4-B62736BDBB7B}"/>
                  </a:ext>
                </a:extLst>
              </p:cNvPr>
              <p:cNvGrpSpPr/>
              <p:nvPr/>
            </p:nvGrpSpPr>
            <p:grpSpPr>
              <a:xfrm>
                <a:off x="4933677" y="3465961"/>
                <a:ext cx="101138" cy="133616"/>
                <a:chOff x="5455894" y="3449910"/>
                <a:chExt cx="125436" cy="165717"/>
              </a:xfrm>
            </p:grpSpPr>
            <p:sp>
              <p:nvSpPr>
                <p:cNvPr id="56" name="Freeform 49">
                  <a:extLst>
                    <a:ext uri="{FF2B5EF4-FFF2-40B4-BE49-F238E27FC236}">
                      <a16:creationId xmlns:a16="http://schemas.microsoft.com/office/drawing/2014/main" id="{BD5849EF-DFFB-4296-82EF-CF242121B647}"/>
                    </a:ext>
                  </a:extLst>
                </p:cNvPr>
                <p:cNvSpPr>
                  <a:spLocks/>
                </p:cNvSpPr>
                <p:nvPr/>
              </p:nvSpPr>
              <p:spPr bwMode="auto">
                <a:xfrm>
                  <a:off x="5466611" y="3449910"/>
                  <a:ext cx="24113" cy="53585"/>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solidFill>
                  <a:schemeClr val="tx2"/>
                </a:solidFill>
                <a:ln w="15875">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 name="Freeform 50">
                  <a:extLst>
                    <a:ext uri="{FF2B5EF4-FFF2-40B4-BE49-F238E27FC236}">
                      <a16:creationId xmlns:a16="http://schemas.microsoft.com/office/drawing/2014/main" id="{F2ADB961-F2CF-481D-B098-F202D9CD4559}"/>
                    </a:ext>
                  </a:extLst>
                </p:cNvPr>
                <p:cNvSpPr>
                  <a:spLocks noEditPoints="1"/>
                </p:cNvSpPr>
                <p:nvPr/>
              </p:nvSpPr>
              <p:spPr bwMode="auto">
                <a:xfrm>
                  <a:off x="5546500" y="3449910"/>
                  <a:ext cx="34830" cy="54924"/>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2"/>
                </a:solidFill>
                <a:ln w="15875">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8" name="Freeform 21">
                  <a:extLst>
                    <a:ext uri="{FF2B5EF4-FFF2-40B4-BE49-F238E27FC236}">
                      <a16:creationId xmlns:a16="http://schemas.microsoft.com/office/drawing/2014/main" id="{DF800A9C-D7D9-4118-B41B-DE1C699237A5}"/>
                    </a:ext>
                  </a:extLst>
                </p:cNvPr>
                <p:cNvSpPr>
                  <a:spLocks noEditPoints="1"/>
                </p:cNvSpPr>
                <p:nvPr/>
              </p:nvSpPr>
              <p:spPr bwMode="auto">
                <a:xfrm>
                  <a:off x="5455894" y="3560703"/>
                  <a:ext cx="34830" cy="54924"/>
                </a:xfrm>
                <a:custGeom>
                  <a:avLst/>
                  <a:gdLst>
                    <a:gd name="T0" fmla="*/ 8 w 52"/>
                    <a:gd name="T1" fmla="*/ 8 h 82"/>
                    <a:gd name="T2" fmla="*/ 8 w 52"/>
                    <a:gd name="T3" fmla="*/ 8 h 82"/>
                    <a:gd name="T4" fmla="*/ 6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8 w 52"/>
                    <a:gd name="T17" fmla="*/ 72 h 82"/>
                    <a:gd name="T18" fmla="*/ 8 w 52"/>
                    <a:gd name="T19" fmla="*/ 72 h 82"/>
                    <a:gd name="T20" fmla="*/ 12 w 52"/>
                    <a:gd name="T21" fmla="*/ 76 h 82"/>
                    <a:gd name="T22" fmla="*/ 16 w 52"/>
                    <a:gd name="T23" fmla="*/ 80 h 82"/>
                    <a:gd name="T24" fmla="*/ 22 w 52"/>
                    <a:gd name="T25" fmla="*/ 80 h 82"/>
                    <a:gd name="T26" fmla="*/ 26 w 52"/>
                    <a:gd name="T27" fmla="*/ 82 h 82"/>
                    <a:gd name="T28" fmla="*/ 26 w 52"/>
                    <a:gd name="T29" fmla="*/ 82 h 82"/>
                    <a:gd name="T30" fmla="*/ 38 w 52"/>
                    <a:gd name="T31" fmla="*/ 80 h 82"/>
                    <a:gd name="T32" fmla="*/ 42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6 w 52"/>
                    <a:gd name="T51" fmla="*/ 8 h 82"/>
                    <a:gd name="T52" fmla="*/ 46 w 52"/>
                    <a:gd name="T53" fmla="*/ 8 h 82"/>
                    <a:gd name="T54" fmla="*/ 42 w 52"/>
                    <a:gd name="T55" fmla="*/ 4 h 82"/>
                    <a:gd name="T56" fmla="*/ 38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6 w 52"/>
                    <a:gd name="T77" fmla="*/ 22 h 82"/>
                    <a:gd name="T78" fmla="*/ 36 w 52"/>
                    <a:gd name="T79" fmla="*/ 22 h 82"/>
                    <a:gd name="T80" fmla="*/ 36 w 52"/>
                    <a:gd name="T81" fmla="*/ 40 h 82"/>
                    <a:gd name="T82" fmla="*/ 36 w 52"/>
                    <a:gd name="T83" fmla="*/ 40 h 82"/>
                    <a:gd name="T84" fmla="*/ 36 w 52"/>
                    <a:gd name="T85" fmla="*/ 60 h 82"/>
                    <a:gd name="T86" fmla="*/ 36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6" y="14"/>
                      </a:lnTo>
                      <a:lnTo>
                        <a:pt x="2" y="20"/>
                      </a:lnTo>
                      <a:lnTo>
                        <a:pt x="0" y="40"/>
                      </a:lnTo>
                      <a:lnTo>
                        <a:pt x="0" y="40"/>
                      </a:lnTo>
                      <a:lnTo>
                        <a:pt x="2" y="60"/>
                      </a:lnTo>
                      <a:lnTo>
                        <a:pt x="4" y="68"/>
                      </a:lnTo>
                      <a:lnTo>
                        <a:pt x="8" y="72"/>
                      </a:lnTo>
                      <a:lnTo>
                        <a:pt x="8" y="72"/>
                      </a:lnTo>
                      <a:lnTo>
                        <a:pt x="12" y="76"/>
                      </a:lnTo>
                      <a:lnTo>
                        <a:pt x="16" y="80"/>
                      </a:lnTo>
                      <a:lnTo>
                        <a:pt x="22" y="80"/>
                      </a:lnTo>
                      <a:lnTo>
                        <a:pt x="26" y="82"/>
                      </a:lnTo>
                      <a:lnTo>
                        <a:pt x="26" y="82"/>
                      </a:lnTo>
                      <a:lnTo>
                        <a:pt x="38" y="80"/>
                      </a:lnTo>
                      <a:lnTo>
                        <a:pt x="42" y="76"/>
                      </a:lnTo>
                      <a:lnTo>
                        <a:pt x="44" y="74"/>
                      </a:lnTo>
                      <a:lnTo>
                        <a:pt x="44" y="74"/>
                      </a:lnTo>
                      <a:lnTo>
                        <a:pt x="48" y="68"/>
                      </a:lnTo>
                      <a:lnTo>
                        <a:pt x="50" y="60"/>
                      </a:lnTo>
                      <a:lnTo>
                        <a:pt x="52" y="40"/>
                      </a:lnTo>
                      <a:lnTo>
                        <a:pt x="52" y="40"/>
                      </a:lnTo>
                      <a:lnTo>
                        <a:pt x="50" y="20"/>
                      </a:lnTo>
                      <a:lnTo>
                        <a:pt x="48" y="14"/>
                      </a:lnTo>
                      <a:lnTo>
                        <a:pt x="46" y="8"/>
                      </a:lnTo>
                      <a:lnTo>
                        <a:pt x="46" y="8"/>
                      </a:lnTo>
                      <a:lnTo>
                        <a:pt x="42" y="4"/>
                      </a:lnTo>
                      <a:lnTo>
                        <a:pt x="38" y="2"/>
                      </a:lnTo>
                      <a:lnTo>
                        <a:pt x="26" y="0"/>
                      </a:lnTo>
                      <a:lnTo>
                        <a:pt x="26" y="0"/>
                      </a:lnTo>
                      <a:lnTo>
                        <a:pt x="16" y="2"/>
                      </a:lnTo>
                      <a:lnTo>
                        <a:pt x="12" y="4"/>
                      </a:lnTo>
                      <a:lnTo>
                        <a:pt x="8" y="8"/>
                      </a:lnTo>
                      <a:lnTo>
                        <a:pt x="8" y="8"/>
                      </a:lnTo>
                      <a:lnTo>
                        <a:pt x="8" y="8"/>
                      </a:lnTo>
                      <a:close/>
                      <a:moveTo>
                        <a:pt x="32" y="14"/>
                      </a:moveTo>
                      <a:lnTo>
                        <a:pt x="32" y="14"/>
                      </a:lnTo>
                      <a:lnTo>
                        <a:pt x="36" y="22"/>
                      </a:lnTo>
                      <a:lnTo>
                        <a:pt x="36" y="22"/>
                      </a:lnTo>
                      <a:lnTo>
                        <a:pt x="36" y="40"/>
                      </a:lnTo>
                      <a:lnTo>
                        <a:pt x="36" y="40"/>
                      </a:lnTo>
                      <a:lnTo>
                        <a:pt x="36" y="60"/>
                      </a:lnTo>
                      <a:lnTo>
                        <a:pt x="36"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2"/>
                </a:solidFill>
                <a:ln w="15875">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9" name="Freeform 22">
                  <a:extLst>
                    <a:ext uri="{FF2B5EF4-FFF2-40B4-BE49-F238E27FC236}">
                      <a16:creationId xmlns:a16="http://schemas.microsoft.com/office/drawing/2014/main" id="{97E22995-72A5-443C-9597-B4E9A926D564}"/>
                    </a:ext>
                  </a:extLst>
                </p:cNvPr>
                <p:cNvSpPr>
                  <a:spLocks/>
                </p:cNvSpPr>
                <p:nvPr/>
              </p:nvSpPr>
              <p:spPr bwMode="auto">
                <a:xfrm>
                  <a:off x="5554598" y="3560702"/>
                  <a:ext cx="22773" cy="53586"/>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8 h 80"/>
                    <a:gd name="T14" fmla="*/ 0 w 34"/>
                    <a:gd name="T15" fmla="*/ 20 h 80"/>
                    <a:gd name="T16" fmla="*/ 0 w 34"/>
                    <a:gd name="T17" fmla="*/ 34 h 80"/>
                    <a:gd name="T18" fmla="*/ 0 w 34"/>
                    <a:gd name="T19" fmla="*/ 34 h 80"/>
                    <a:gd name="T20" fmla="*/ 10 w 34"/>
                    <a:gd name="T21" fmla="*/ 30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8"/>
                      </a:lnTo>
                      <a:lnTo>
                        <a:pt x="0" y="20"/>
                      </a:lnTo>
                      <a:lnTo>
                        <a:pt x="0" y="34"/>
                      </a:lnTo>
                      <a:lnTo>
                        <a:pt x="0" y="34"/>
                      </a:lnTo>
                      <a:lnTo>
                        <a:pt x="10" y="30"/>
                      </a:lnTo>
                      <a:lnTo>
                        <a:pt x="20" y="22"/>
                      </a:lnTo>
                      <a:lnTo>
                        <a:pt x="20" y="80"/>
                      </a:lnTo>
                      <a:lnTo>
                        <a:pt x="34" y="80"/>
                      </a:lnTo>
                      <a:lnTo>
                        <a:pt x="34" y="0"/>
                      </a:lnTo>
                      <a:lnTo>
                        <a:pt x="34" y="0"/>
                      </a:lnTo>
                      <a:close/>
                    </a:path>
                  </a:pathLst>
                </a:custGeom>
                <a:solidFill>
                  <a:schemeClr val="tx2"/>
                </a:solidFill>
                <a:ln w="15875">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grpSp>
          <p:nvGrpSpPr>
            <p:cNvPr id="30" name="Group 29">
              <a:extLst>
                <a:ext uri="{FF2B5EF4-FFF2-40B4-BE49-F238E27FC236}">
                  <a16:creationId xmlns:a16="http://schemas.microsoft.com/office/drawing/2014/main" id="{C3BAB6BB-345B-4531-BD76-7ED50CDA303E}"/>
                </a:ext>
              </a:extLst>
            </p:cNvPr>
            <p:cNvGrpSpPr/>
            <p:nvPr/>
          </p:nvGrpSpPr>
          <p:grpSpPr>
            <a:xfrm>
              <a:off x="5646453" y="2628263"/>
              <a:ext cx="372452" cy="405709"/>
              <a:chOff x="6757139" y="3480426"/>
              <a:chExt cx="372452" cy="405709"/>
            </a:xfrm>
          </p:grpSpPr>
          <p:sp>
            <p:nvSpPr>
              <p:cNvPr id="48" name="Freeform 12">
                <a:extLst>
                  <a:ext uri="{FF2B5EF4-FFF2-40B4-BE49-F238E27FC236}">
                    <a16:creationId xmlns:a16="http://schemas.microsoft.com/office/drawing/2014/main" id="{99F139CE-8237-4D2C-8AC3-55D3713C49A6}"/>
                  </a:ext>
                </a:extLst>
              </p:cNvPr>
              <p:cNvSpPr>
                <a:spLocks/>
              </p:cNvSpPr>
              <p:nvPr/>
            </p:nvSpPr>
            <p:spPr bwMode="auto">
              <a:xfrm>
                <a:off x="6757139" y="3480426"/>
                <a:ext cx="372452" cy="405709"/>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9" name="Line 13">
                <a:extLst>
                  <a:ext uri="{FF2B5EF4-FFF2-40B4-BE49-F238E27FC236}">
                    <a16:creationId xmlns:a16="http://schemas.microsoft.com/office/drawing/2014/main" id="{A0F155CF-FD55-4B42-8058-68C3D54AF73F}"/>
                  </a:ext>
                </a:extLst>
              </p:cNvPr>
              <p:cNvSpPr>
                <a:spLocks noChangeShapeType="1"/>
              </p:cNvSpPr>
              <p:nvPr/>
            </p:nvSpPr>
            <p:spPr bwMode="auto">
              <a:xfrm>
                <a:off x="6793719" y="3776394"/>
                <a:ext cx="299292"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 name="Line 14">
                <a:extLst>
                  <a:ext uri="{FF2B5EF4-FFF2-40B4-BE49-F238E27FC236}">
                    <a16:creationId xmlns:a16="http://schemas.microsoft.com/office/drawing/2014/main" id="{050DAC03-6D83-428C-B7DA-EFEC2DD7EA67}"/>
                  </a:ext>
                </a:extLst>
              </p:cNvPr>
              <p:cNvSpPr>
                <a:spLocks noChangeShapeType="1"/>
              </p:cNvSpPr>
              <p:nvPr/>
            </p:nvSpPr>
            <p:spPr bwMode="auto">
              <a:xfrm>
                <a:off x="6875649" y="3553587"/>
                <a:ext cx="53207"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1" name="Line 15">
                <a:extLst>
                  <a:ext uri="{FF2B5EF4-FFF2-40B4-BE49-F238E27FC236}">
                    <a16:creationId xmlns:a16="http://schemas.microsoft.com/office/drawing/2014/main" id="{2D520149-4A37-43CA-B25F-1984F657FB4E}"/>
                  </a:ext>
                </a:extLst>
              </p:cNvPr>
              <p:cNvSpPr>
                <a:spLocks noChangeShapeType="1"/>
              </p:cNvSpPr>
              <p:nvPr/>
            </p:nvSpPr>
            <p:spPr bwMode="auto">
              <a:xfrm>
                <a:off x="6875649" y="3626747"/>
                <a:ext cx="53207"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 name="Line 16">
                <a:extLst>
                  <a:ext uri="{FF2B5EF4-FFF2-40B4-BE49-F238E27FC236}">
                    <a16:creationId xmlns:a16="http://schemas.microsoft.com/office/drawing/2014/main" id="{32FD0458-8A25-4A79-BF89-E6F0C2E618CA}"/>
                  </a:ext>
                </a:extLst>
              </p:cNvPr>
              <p:cNvSpPr>
                <a:spLocks noChangeShapeType="1"/>
              </p:cNvSpPr>
              <p:nvPr/>
            </p:nvSpPr>
            <p:spPr bwMode="auto">
              <a:xfrm>
                <a:off x="6837104" y="3703234"/>
                <a:ext cx="93113"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3" name="Line 17">
                <a:extLst>
                  <a:ext uri="{FF2B5EF4-FFF2-40B4-BE49-F238E27FC236}">
                    <a16:creationId xmlns:a16="http://schemas.microsoft.com/office/drawing/2014/main" id="{09B08537-F998-4080-AA77-F33F09A8352E}"/>
                  </a:ext>
                </a:extLst>
              </p:cNvPr>
              <p:cNvSpPr>
                <a:spLocks noChangeShapeType="1"/>
              </p:cNvSpPr>
              <p:nvPr/>
            </p:nvSpPr>
            <p:spPr bwMode="auto">
              <a:xfrm>
                <a:off x="6830299" y="3480426"/>
                <a:ext cx="226132"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31" name="Text Placeholder 2">
              <a:extLst>
                <a:ext uri="{FF2B5EF4-FFF2-40B4-BE49-F238E27FC236}">
                  <a16:creationId xmlns:a16="http://schemas.microsoft.com/office/drawing/2014/main" id="{501408DF-F28D-43B0-952A-7D7F91857691}"/>
                </a:ext>
              </a:extLst>
            </p:cNvPr>
            <p:cNvSpPr txBox="1">
              <a:spLocks/>
            </p:cNvSpPr>
            <p:nvPr/>
          </p:nvSpPr>
          <p:spPr>
            <a:xfrm>
              <a:off x="0" y="50942"/>
              <a:ext cx="11655078" cy="553998"/>
            </a:xfrm>
            <a:prstGeom prst="rect">
              <a:avLst/>
            </a:prstGeom>
          </p:spPr>
          <p:txBody>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02" rtl="0" eaLnBrk="1" fontAlgn="base" latinLnBrk="0" hangingPunct="1">
                <a:lnSpc>
                  <a:spcPct val="100000"/>
                </a:lnSpc>
                <a:spcBef>
                  <a:spcPct val="20000"/>
                </a:spcBef>
                <a:spcAft>
                  <a:spcPct val="0"/>
                </a:spcAft>
                <a:buClrTx/>
                <a:buSzPct val="90000"/>
                <a:buFont typeface="Arial" pitchFamily="34" charset="0"/>
                <a:buNone/>
                <a:tabLst/>
                <a:defRPr/>
              </a:pPr>
              <a:endParaRPr kumimoji="0" lang="en-US" sz="2000" b="0" i="0" u="none" strike="noStrike" kern="1200" cap="none" spc="0" normalizeH="0" baseline="0" noProof="0">
                <a:ln>
                  <a:noFill/>
                </a:ln>
                <a:solidFill>
                  <a:schemeClr val="tx1"/>
                </a:solidFill>
                <a:effectLst/>
                <a:uLnTx/>
                <a:uFillTx/>
                <a:latin typeface="Segoe UI Semilight" charset="0"/>
                <a:ea typeface="Segoe UI Semilight" charset="0"/>
                <a:cs typeface="Segoe UI Semilight" charset="0"/>
              </a:endParaRPr>
            </a:p>
          </p:txBody>
        </p:sp>
        <p:cxnSp>
          <p:nvCxnSpPr>
            <p:cNvPr id="32" name="Straight Arrow Connector 31">
              <a:extLst>
                <a:ext uri="{FF2B5EF4-FFF2-40B4-BE49-F238E27FC236}">
                  <a16:creationId xmlns:a16="http://schemas.microsoft.com/office/drawing/2014/main" id="{82681802-9540-482C-8828-61E05526991A}"/>
                </a:ext>
              </a:extLst>
            </p:cNvPr>
            <p:cNvCxnSpPr>
              <a:cxnSpLocks/>
            </p:cNvCxnSpPr>
            <p:nvPr/>
          </p:nvCxnSpPr>
          <p:spPr>
            <a:xfrm>
              <a:off x="9264057" y="2810917"/>
              <a:ext cx="213198" cy="0"/>
            </a:xfrm>
            <a:prstGeom prst="straightConnector1">
              <a:avLst/>
            </a:prstGeom>
            <a:ln w="19050">
              <a:solidFill>
                <a:schemeClr val="tx2"/>
              </a:solidFill>
              <a:prstDash val="dash"/>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D3B1ED7-5DD8-4611-9727-1B0198D2502E}"/>
                </a:ext>
              </a:extLst>
            </p:cNvPr>
            <p:cNvCxnSpPr/>
            <p:nvPr/>
          </p:nvCxnSpPr>
          <p:spPr>
            <a:xfrm>
              <a:off x="9264057" y="2058366"/>
              <a:ext cx="213198" cy="0"/>
            </a:xfrm>
            <a:prstGeom prst="straightConnector1">
              <a:avLst/>
            </a:prstGeom>
            <a:ln w="19050">
              <a:solidFill>
                <a:schemeClr val="tx2"/>
              </a:solidFill>
              <a:prstDash val="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B4BBFE0E-F1F6-4A65-9EF1-CE9D698C9BC0}"/>
                </a:ext>
              </a:extLst>
            </p:cNvPr>
            <p:cNvSpPr/>
            <p:nvPr/>
          </p:nvSpPr>
          <p:spPr>
            <a:xfrm>
              <a:off x="9573489" y="1936141"/>
              <a:ext cx="1380506" cy="297004"/>
            </a:xfrm>
            <a:prstGeom prst="rect">
              <a:avLst/>
            </a:prstGeom>
          </p:spPr>
          <p:txBody>
            <a:bodyPr wrap="none">
              <a:spAutoFit/>
            </a:bodyPr>
            <a:lstStyle/>
            <a:p>
              <a:pPr marL="0" marR="0" lvl="0" indent="0" defTabSz="914102" rtl="0" eaLnBrk="1" fontAlgn="base" latinLnBrk="0" hangingPunct="1">
                <a:lnSpc>
                  <a:spcPct val="95000"/>
                </a:lnSpc>
                <a:spcBef>
                  <a:spcPct val="0"/>
                </a:spcBef>
                <a:spcAft>
                  <a:spcPct val="0"/>
                </a:spcAft>
                <a:buClrTx/>
                <a:buSzTx/>
                <a:buFontTx/>
                <a:buNone/>
                <a:tabLst/>
                <a:defRPr/>
              </a:pPr>
              <a:r>
                <a:rPr kumimoji="0" lang="en-US" sz="1400" b="1" i="0" u="none" strike="noStrike" kern="0" cap="none" normalizeH="0" noProof="0">
                  <a:ln>
                    <a:noFill/>
                  </a:ln>
                  <a:effectLst/>
                  <a:uLnTx/>
                  <a:uFillTx/>
                  <a:latin typeface="Segoe UI Semibold" charset="0"/>
                  <a:ea typeface="Segoe UI Semibold" charset="0"/>
                  <a:cs typeface="Segoe UI Semibold" charset="0"/>
                </a:rPr>
                <a:t>BI + Reporting</a:t>
              </a:r>
            </a:p>
          </p:txBody>
        </p:sp>
        <p:sp>
          <p:nvSpPr>
            <p:cNvPr id="35" name="Freeform: Shape 829">
              <a:extLst>
                <a:ext uri="{FF2B5EF4-FFF2-40B4-BE49-F238E27FC236}">
                  <a16:creationId xmlns:a16="http://schemas.microsoft.com/office/drawing/2014/main" id="{639F814D-EC4B-490B-B6BC-92BB4F45420B}"/>
                </a:ext>
              </a:extLst>
            </p:cNvPr>
            <p:cNvSpPr/>
            <p:nvPr/>
          </p:nvSpPr>
          <p:spPr bwMode="auto">
            <a:xfrm>
              <a:off x="7487097" y="2556666"/>
              <a:ext cx="381073" cy="491283"/>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36" name="Group 35">
              <a:extLst>
                <a:ext uri="{FF2B5EF4-FFF2-40B4-BE49-F238E27FC236}">
                  <a16:creationId xmlns:a16="http://schemas.microsoft.com/office/drawing/2014/main" id="{00122D3D-860B-4C1F-99A9-EF3D802F6681}"/>
                </a:ext>
              </a:extLst>
            </p:cNvPr>
            <p:cNvGrpSpPr/>
            <p:nvPr/>
          </p:nvGrpSpPr>
          <p:grpSpPr>
            <a:xfrm>
              <a:off x="2025763" y="2634795"/>
              <a:ext cx="1034058" cy="441886"/>
              <a:chOff x="3236946" y="3475316"/>
              <a:chExt cx="1034058" cy="441886"/>
            </a:xfrm>
          </p:grpSpPr>
          <p:sp>
            <p:nvSpPr>
              <p:cNvPr id="40" name="gear_3">
                <a:extLst>
                  <a:ext uri="{FF2B5EF4-FFF2-40B4-BE49-F238E27FC236}">
                    <a16:creationId xmlns:a16="http://schemas.microsoft.com/office/drawing/2014/main" id="{A7061F60-93EC-4931-AE70-789AE1977B9C}"/>
                  </a:ext>
                </a:extLst>
              </p:cNvPr>
              <p:cNvSpPr>
                <a:spLocks noChangeAspect="1" noEditPoints="1"/>
              </p:cNvSpPr>
              <p:nvPr/>
            </p:nvSpPr>
            <p:spPr bwMode="auto">
              <a:xfrm>
                <a:off x="3517149" y="3550547"/>
                <a:ext cx="293529" cy="296017"/>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9050">
                <a:solidFill>
                  <a:schemeClr val="tx2"/>
                </a:solidFill>
                <a:prstDash val="solid"/>
                <a:miter lim="800000"/>
                <a:tailEnd type="arrow"/>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1" name="Freeform 27">
                <a:extLst>
                  <a:ext uri="{FF2B5EF4-FFF2-40B4-BE49-F238E27FC236}">
                    <a16:creationId xmlns:a16="http://schemas.microsoft.com/office/drawing/2014/main" id="{859A59D8-4327-4E97-8D37-F9FEAB6E48FA}"/>
                  </a:ext>
                </a:extLst>
              </p:cNvPr>
              <p:cNvSpPr/>
              <p:nvPr/>
            </p:nvSpPr>
            <p:spPr bwMode="auto">
              <a:xfrm flipV="1">
                <a:off x="3301074" y="3641014"/>
                <a:ext cx="187701" cy="52874"/>
              </a:xfrm>
              <a:custGeom>
                <a:avLst/>
                <a:gdLst>
                  <a:gd name="connsiteX0" fmla="*/ 0 w 171450"/>
                  <a:gd name="connsiteY0" fmla="*/ 161925 h 161925"/>
                  <a:gd name="connsiteX1" fmla="*/ 0 w 171450"/>
                  <a:gd name="connsiteY1" fmla="*/ 0 h 161925"/>
                  <a:gd name="connsiteX2" fmla="*/ 171450 w 171450"/>
                  <a:gd name="connsiteY2" fmla="*/ 0 h 161925"/>
                </a:gdLst>
                <a:ahLst/>
                <a:cxnLst>
                  <a:cxn ang="0">
                    <a:pos x="connsiteX0" y="connsiteY0"/>
                  </a:cxn>
                  <a:cxn ang="0">
                    <a:pos x="connsiteX1" y="connsiteY1"/>
                  </a:cxn>
                  <a:cxn ang="0">
                    <a:pos x="connsiteX2" y="connsiteY2"/>
                  </a:cxn>
                </a:cxnLst>
                <a:rect l="l" t="t" r="r" b="b"/>
                <a:pathLst>
                  <a:path w="171450" h="161925">
                    <a:moveTo>
                      <a:pt x="0" y="161925"/>
                    </a:moveTo>
                    <a:lnTo>
                      <a:pt x="0" y="0"/>
                    </a:lnTo>
                    <a:lnTo>
                      <a:pt x="171450" y="0"/>
                    </a:lnTo>
                  </a:path>
                </a:pathLst>
              </a:custGeom>
              <a:noFill/>
              <a:ln w="19050">
                <a:solidFill>
                  <a:schemeClr val="tx2"/>
                </a:solidFill>
                <a:headEnd type="none" w="med" len="med"/>
                <a:tailEnd type="arrow" w="sm"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 name="Freeform 272">
                <a:extLst>
                  <a:ext uri="{FF2B5EF4-FFF2-40B4-BE49-F238E27FC236}">
                    <a16:creationId xmlns:a16="http://schemas.microsoft.com/office/drawing/2014/main" id="{DE6DC1F9-A7FD-478F-A466-734B6AC01D45}"/>
                  </a:ext>
                </a:extLst>
              </p:cNvPr>
              <p:cNvSpPr/>
              <p:nvPr/>
            </p:nvSpPr>
            <p:spPr bwMode="auto">
              <a:xfrm>
                <a:off x="3301074" y="3693888"/>
                <a:ext cx="187701" cy="60442"/>
              </a:xfrm>
              <a:custGeom>
                <a:avLst/>
                <a:gdLst>
                  <a:gd name="connsiteX0" fmla="*/ 0 w 171450"/>
                  <a:gd name="connsiteY0" fmla="*/ 161925 h 161925"/>
                  <a:gd name="connsiteX1" fmla="*/ 0 w 171450"/>
                  <a:gd name="connsiteY1" fmla="*/ 0 h 161925"/>
                  <a:gd name="connsiteX2" fmla="*/ 171450 w 171450"/>
                  <a:gd name="connsiteY2" fmla="*/ 0 h 161925"/>
                </a:gdLst>
                <a:ahLst/>
                <a:cxnLst>
                  <a:cxn ang="0">
                    <a:pos x="connsiteX0" y="connsiteY0"/>
                  </a:cxn>
                  <a:cxn ang="0">
                    <a:pos x="connsiteX1" y="connsiteY1"/>
                  </a:cxn>
                  <a:cxn ang="0">
                    <a:pos x="connsiteX2" y="connsiteY2"/>
                  </a:cxn>
                </a:cxnLst>
                <a:rect l="l" t="t" r="r" b="b"/>
                <a:pathLst>
                  <a:path w="171450" h="161925">
                    <a:moveTo>
                      <a:pt x="0" y="161925"/>
                    </a:moveTo>
                    <a:lnTo>
                      <a:pt x="0" y="0"/>
                    </a:lnTo>
                    <a:lnTo>
                      <a:pt x="171450" y="0"/>
                    </a:lnTo>
                  </a:path>
                </a:pathLst>
              </a:custGeom>
              <a:noFill/>
              <a:ln w="19050">
                <a:solidFill>
                  <a:schemeClr val="tx2"/>
                </a:solidFill>
                <a:headEnd type="none" w="med" len="med"/>
                <a:tailEnd type="arrow" w="sm"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 name="Freeform 274">
                <a:extLst>
                  <a:ext uri="{FF2B5EF4-FFF2-40B4-BE49-F238E27FC236}">
                    <a16:creationId xmlns:a16="http://schemas.microsoft.com/office/drawing/2014/main" id="{88A50FA6-1AA5-47DD-B197-21858108FDC3}"/>
                  </a:ext>
                </a:extLst>
              </p:cNvPr>
              <p:cNvSpPr/>
              <p:nvPr/>
            </p:nvSpPr>
            <p:spPr bwMode="auto">
              <a:xfrm>
                <a:off x="3622721" y="3697510"/>
                <a:ext cx="80328" cy="28560"/>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9050">
                <a:solidFill>
                  <a:schemeClr val="tx2"/>
                </a:solidFill>
                <a:headEnd type="none" w="med" len="med"/>
                <a:tailEnd type="arrow" w="sm"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 name="Freeform 275">
                <a:extLst>
                  <a:ext uri="{FF2B5EF4-FFF2-40B4-BE49-F238E27FC236}">
                    <a16:creationId xmlns:a16="http://schemas.microsoft.com/office/drawing/2014/main" id="{7F355263-C6A3-47C3-ADC8-A1CBFEB12B8C}"/>
                  </a:ext>
                </a:extLst>
              </p:cNvPr>
              <p:cNvSpPr/>
              <p:nvPr/>
            </p:nvSpPr>
            <p:spPr bwMode="auto">
              <a:xfrm>
                <a:off x="3822850" y="3697510"/>
                <a:ext cx="156418" cy="47649"/>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9050">
                <a:solidFill>
                  <a:schemeClr val="tx2"/>
                </a:solidFill>
                <a:headEnd type="none" w="med" len="med"/>
                <a:tailEnd type="arrow" w="sm"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 name="Freeform: Shape 829">
                <a:extLst>
                  <a:ext uri="{FF2B5EF4-FFF2-40B4-BE49-F238E27FC236}">
                    <a16:creationId xmlns:a16="http://schemas.microsoft.com/office/drawing/2014/main" id="{54A44558-50B1-4E3A-95B1-FB5E88386FCF}"/>
                  </a:ext>
                </a:extLst>
              </p:cNvPr>
              <p:cNvSpPr/>
              <p:nvPr/>
            </p:nvSpPr>
            <p:spPr bwMode="auto">
              <a:xfrm>
                <a:off x="4001911" y="3532163"/>
                <a:ext cx="269093" cy="34691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noFill/>
              <a:ln w="19050">
                <a:solidFill>
                  <a:schemeClr val="tx2"/>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6" name="Cylinder 828">
                <a:extLst>
                  <a:ext uri="{FF2B5EF4-FFF2-40B4-BE49-F238E27FC236}">
                    <a16:creationId xmlns:a16="http://schemas.microsoft.com/office/drawing/2014/main" id="{8CC98BBE-BE73-40EA-BC29-4E2209E7E4D6}"/>
                  </a:ext>
                </a:extLst>
              </p:cNvPr>
              <p:cNvSpPr/>
              <p:nvPr/>
            </p:nvSpPr>
            <p:spPr bwMode="auto">
              <a:xfrm>
                <a:off x="3236946" y="3475316"/>
                <a:ext cx="123974" cy="162872"/>
              </a:xfrm>
              <a:prstGeom prst="can">
                <a:avLst>
                  <a:gd name="adj" fmla="val 39530"/>
                </a:avLst>
              </a:prstGeom>
              <a:noFill/>
              <a:ln w="19050">
                <a:solidFill>
                  <a:schemeClr val="tx2"/>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sp>
            <p:nvSpPr>
              <p:cNvPr id="47" name="Cylinder 828">
                <a:extLst>
                  <a:ext uri="{FF2B5EF4-FFF2-40B4-BE49-F238E27FC236}">
                    <a16:creationId xmlns:a16="http://schemas.microsoft.com/office/drawing/2014/main" id="{F3A32D0C-8675-491D-9839-03864406FD81}"/>
                  </a:ext>
                </a:extLst>
              </p:cNvPr>
              <p:cNvSpPr/>
              <p:nvPr/>
            </p:nvSpPr>
            <p:spPr bwMode="auto">
              <a:xfrm>
                <a:off x="3236946" y="3754330"/>
                <a:ext cx="123974" cy="162872"/>
              </a:xfrm>
              <a:prstGeom prst="can">
                <a:avLst>
                  <a:gd name="adj" fmla="val 39530"/>
                </a:avLst>
              </a:prstGeom>
              <a:noFill/>
              <a:ln w="19050">
                <a:solidFill>
                  <a:schemeClr val="tx2"/>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grpSp>
        <p:sp>
          <p:nvSpPr>
            <p:cNvPr id="37" name="Right Bracket 36">
              <a:extLst>
                <a:ext uri="{FF2B5EF4-FFF2-40B4-BE49-F238E27FC236}">
                  <a16:creationId xmlns:a16="http://schemas.microsoft.com/office/drawing/2014/main" id="{1EC6D204-58A3-471B-AB7A-508C9F1C623B}"/>
                </a:ext>
              </a:extLst>
            </p:cNvPr>
            <p:cNvSpPr/>
            <p:nvPr/>
          </p:nvSpPr>
          <p:spPr>
            <a:xfrm>
              <a:off x="9119585" y="1855424"/>
              <a:ext cx="52618" cy="1920240"/>
            </a:xfrm>
            <a:prstGeom prst="rightBracket">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294A32A0-25C2-41DC-BC82-3329D89CC161}"/>
                </a:ext>
              </a:extLst>
            </p:cNvPr>
            <p:cNvSpPr/>
            <p:nvPr/>
          </p:nvSpPr>
          <p:spPr>
            <a:xfrm>
              <a:off x="9569109" y="3365163"/>
              <a:ext cx="1760418" cy="297004"/>
            </a:xfrm>
            <a:prstGeom prst="rect">
              <a:avLst/>
            </a:prstGeom>
          </p:spPr>
          <p:txBody>
            <a:bodyPr wrap="none">
              <a:spAutoFit/>
            </a:bodyPr>
            <a:lstStyle/>
            <a:p>
              <a:pPr defTabSz="914102" fontAlgn="base">
                <a:lnSpc>
                  <a:spcPct val="95000"/>
                </a:lnSpc>
                <a:spcBef>
                  <a:spcPct val="0"/>
                </a:spcBef>
                <a:spcAft>
                  <a:spcPct val="0"/>
                </a:spcAft>
              </a:pPr>
              <a:r>
                <a:rPr lang="en-US" sz="1400" b="1" kern="0">
                  <a:latin typeface="Segoe UI Semibold" charset="0"/>
                  <a:ea typeface="Segoe UI Semibold" charset="0"/>
                  <a:cs typeface="Segoe UI Semibold" charset="0"/>
                </a:rPr>
                <a:t>Real</a:t>
              </a:r>
              <a:r>
                <a:rPr lang="en-US" sz="1400" b="1" kern="0">
                  <a:latin typeface="Segoe UI Semibold" charset="0"/>
                  <a:cs typeface="Segoe UI Semibold" charset="0"/>
                </a:rPr>
                <a:t> </a:t>
              </a:r>
              <a:r>
                <a:rPr lang="en-US" sz="1400" b="1" kern="0">
                  <a:latin typeface="Segoe UI Semibold" charset="0"/>
                  <a:ea typeface="Segoe UI Semibold" charset="0"/>
                  <a:cs typeface="Segoe UI Semibold" charset="0"/>
                </a:rPr>
                <a:t>Time</a:t>
              </a:r>
              <a:r>
                <a:rPr lang="en-US" sz="1400" b="1" kern="0">
                  <a:latin typeface="Segoe UI Semibold" charset="0"/>
                  <a:cs typeface="Segoe UI Semibold" charset="0"/>
                </a:rPr>
                <a:t> </a:t>
              </a:r>
              <a:r>
                <a:rPr lang="en-US" sz="1400" b="1" kern="0">
                  <a:latin typeface="Segoe UI Semibold" charset="0"/>
                  <a:ea typeface="Segoe UI Semibold" charset="0"/>
                  <a:cs typeface="Segoe UI Semibold" charset="0"/>
                </a:rPr>
                <a:t>Analytics</a:t>
              </a:r>
            </a:p>
          </p:txBody>
        </p:sp>
        <p:cxnSp>
          <p:nvCxnSpPr>
            <p:cNvPr id="39" name="Straight Arrow Connector 38">
              <a:extLst>
                <a:ext uri="{FF2B5EF4-FFF2-40B4-BE49-F238E27FC236}">
                  <a16:creationId xmlns:a16="http://schemas.microsoft.com/office/drawing/2014/main" id="{1605A412-2A06-4207-9018-0EFDABB271AF}"/>
                </a:ext>
              </a:extLst>
            </p:cNvPr>
            <p:cNvCxnSpPr>
              <a:cxnSpLocks/>
            </p:cNvCxnSpPr>
            <p:nvPr/>
          </p:nvCxnSpPr>
          <p:spPr>
            <a:xfrm>
              <a:off x="9264057" y="3533170"/>
              <a:ext cx="213198" cy="0"/>
            </a:xfrm>
            <a:prstGeom prst="straightConnector1">
              <a:avLst/>
            </a:prstGeom>
            <a:ln w="19050">
              <a:solidFill>
                <a:schemeClr val="tx2"/>
              </a:solidFill>
              <a:prstDash val="dash"/>
              <a:headEnd type="none"/>
              <a:tailEnd type="arrow"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08981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AFF37-1EFA-4173-BBAB-0307EAE3BBBF}"/>
              </a:ext>
            </a:extLst>
          </p:cNvPr>
          <p:cNvSpPr>
            <a:spLocks noGrp="1"/>
          </p:cNvSpPr>
          <p:nvPr>
            <p:ph type="title"/>
          </p:nvPr>
        </p:nvSpPr>
        <p:spPr/>
        <p:txBody>
          <a:bodyPr/>
          <a:lstStyle/>
          <a:p>
            <a:r>
              <a:rPr lang="en-AU" dirty="0"/>
              <a:t>Cloud scale analytics</a:t>
            </a:r>
          </a:p>
        </p:txBody>
      </p:sp>
      <p:grpSp>
        <p:nvGrpSpPr>
          <p:cNvPr id="38" name="Group 37">
            <a:extLst>
              <a:ext uri="{FF2B5EF4-FFF2-40B4-BE49-F238E27FC236}">
                <a16:creationId xmlns:a16="http://schemas.microsoft.com/office/drawing/2014/main" id="{01E08533-FB50-41CB-8107-76E0E4481800}"/>
              </a:ext>
            </a:extLst>
          </p:cNvPr>
          <p:cNvGrpSpPr/>
          <p:nvPr/>
        </p:nvGrpSpPr>
        <p:grpSpPr>
          <a:xfrm>
            <a:off x="391054" y="2976755"/>
            <a:ext cx="12774316" cy="1869142"/>
            <a:chOff x="333904" y="1824230"/>
            <a:chExt cx="12774316" cy="1869142"/>
          </a:xfrm>
        </p:grpSpPr>
        <p:grpSp>
          <p:nvGrpSpPr>
            <p:cNvPr id="3" name="Group 2">
              <a:extLst>
                <a:ext uri="{FF2B5EF4-FFF2-40B4-BE49-F238E27FC236}">
                  <a16:creationId xmlns:a16="http://schemas.microsoft.com/office/drawing/2014/main" id="{0D1A473B-4E5C-44C2-BC0B-61153408BCFB}"/>
                </a:ext>
              </a:extLst>
            </p:cNvPr>
            <p:cNvGrpSpPr/>
            <p:nvPr/>
          </p:nvGrpSpPr>
          <p:grpSpPr>
            <a:xfrm>
              <a:off x="333904" y="1824230"/>
              <a:ext cx="2688526" cy="1868034"/>
              <a:chOff x="333904" y="2446530"/>
              <a:chExt cx="2688526" cy="1868034"/>
            </a:xfrm>
          </p:grpSpPr>
          <p:sp>
            <p:nvSpPr>
              <p:cNvPr id="4" name="Rectangle 3">
                <a:extLst>
                  <a:ext uri="{FF2B5EF4-FFF2-40B4-BE49-F238E27FC236}">
                    <a16:creationId xmlns:a16="http://schemas.microsoft.com/office/drawing/2014/main" id="{9EE8DC7D-8ED2-4209-8F67-05A93DE00508}"/>
                  </a:ext>
                </a:extLst>
              </p:cNvPr>
              <p:cNvSpPr/>
              <p:nvPr/>
            </p:nvSpPr>
            <p:spPr>
              <a:xfrm>
                <a:off x="366240" y="3976010"/>
                <a:ext cx="2581364"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defTabSz="914367"/>
                <a:r>
                  <a:rPr lang="en-US" sz="1600">
                    <a:solidFill>
                      <a:schemeClr val="tx1"/>
                    </a:solidFill>
                    <a:latin typeface="Segoe UI" panose="020B0502040204020203" pitchFamily="34" charset="0"/>
                    <a:ea typeface="Segoe UI" panose="020B0502040204020203" pitchFamily="34" charset="0"/>
                    <a:cs typeface="Segoe UI" panose="020B0502040204020203" pitchFamily="34" charset="0"/>
                  </a:rPr>
                  <a:t>Accelerate time to market </a:t>
                </a:r>
              </a:p>
            </p:txBody>
          </p:sp>
          <p:grpSp>
            <p:nvGrpSpPr>
              <p:cNvPr id="5" name="Group 4">
                <a:extLst>
                  <a:ext uri="{FF2B5EF4-FFF2-40B4-BE49-F238E27FC236}">
                    <a16:creationId xmlns:a16="http://schemas.microsoft.com/office/drawing/2014/main" id="{2CDBD49C-A465-4B4E-BC4E-C511EF7E98A3}"/>
                  </a:ext>
                </a:extLst>
              </p:cNvPr>
              <p:cNvGrpSpPr>
                <a:grpSpLocks noChangeAspect="1"/>
              </p:cNvGrpSpPr>
              <p:nvPr/>
            </p:nvGrpSpPr>
            <p:grpSpPr>
              <a:xfrm>
                <a:off x="458767" y="2446530"/>
                <a:ext cx="505733" cy="548640"/>
                <a:chOff x="2425399" y="576263"/>
                <a:chExt cx="823868" cy="970257"/>
              </a:xfrm>
            </p:grpSpPr>
            <p:grpSp>
              <p:nvGrpSpPr>
                <p:cNvPr id="8" name="Group 7">
                  <a:extLst>
                    <a:ext uri="{FF2B5EF4-FFF2-40B4-BE49-F238E27FC236}">
                      <a16:creationId xmlns:a16="http://schemas.microsoft.com/office/drawing/2014/main" id="{B58327C6-5EA1-488C-B319-B222D3FEBD25}"/>
                    </a:ext>
                  </a:extLst>
                </p:cNvPr>
                <p:cNvGrpSpPr/>
                <p:nvPr/>
              </p:nvGrpSpPr>
              <p:grpSpPr>
                <a:xfrm>
                  <a:off x="2425399" y="660105"/>
                  <a:ext cx="823868" cy="886415"/>
                  <a:chOff x="2335756" y="3558618"/>
                  <a:chExt cx="296251" cy="318742"/>
                </a:xfrm>
              </p:grpSpPr>
              <p:sp>
                <p:nvSpPr>
                  <p:cNvPr id="11" name="Freeform 22">
                    <a:extLst>
                      <a:ext uri="{FF2B5EF4-FFF2-40B4-BE49-F238E27FC236}">
                        <a16:creationId xmlns:a16="http://schemas.microsoft.com/office/drawing/2014/main" id="{AD86E4CC-C82C-46D6-AE4D-2F7C2A3A1AED}"/>
                      </a:ext>
                    </a:extLst>
                  </p:cNvPr>
                  <p:cNvSpPr>
                    <a:spLocks/>
                  </p:cNvSpPr>
                  <p:nvPr/>
                </p:nvSpPr>
                <p:spPr bwMode="auto">
                  <a:xfrm>
                    <a:off x="2498779" y="3603544"/>
                    <a:ext cx="84252" cy="161002"/>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2" name="Oval 11">
                    <a:extLst>
                      <a:ext uri="{FF2B5EF4-FFF2-40B4-BE49-F238E27FC236}">
                        <a16:creationId xmlns:a16="http://schemas.microsoft.com/office/drawing/2014/main" id="{8D7FF3DC-A4D7-4181-B37B-532B5868D0E1}"/>
                      </a:ext>
                    </a:extLst>
                  </p:cNvPr>
                  <p:cNvSpPr>
                    <a:spLocks noChangeAspect="1"/>
                  </p:cNvSpPr>
                  <p:nvPr/>
                </p:nvSpPr>
                <p:spPr bwMode="auto">
                  <a:xfrm>
                    <a:off x="2335756" y="3558618"/>
                    <a:ext cx="296251" cy="318742"/>
                  </a:xfrm>
                  <a:prstGeom prst="ellips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cxnSp>
              <p:nvCxnSpPr>
                <p:cNvPr id="9" name="Straight Connector 8">
                  <a:extLst>
                    <a:ext uri="{FF2B5EF4-FFF2-40B4-BE49-F238E27FC236}">
                      <a16:creationId xmlns:a16="http://schemas.microsoft.com/office/drawing/2014/main" id="{C91DA8A5-C0CC-45E7-B874-BB39B6365F34}"/>
                    </a:ext>
                  </a:extLst>
                </p:cNvPr>
                <p:cNvCxnSpPr/>
                <p:nvPr/>
              </p:nvCxnSpPr>
              <p:spPr>
                <a:xfrm flipV="1">
                  <a:off x="2864677" y="577850"/>
                  <a:ext cx="0" cy="8572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5D197B5-B3D5-40D1-8A25-7376D5F8E29F}"/>
                    </a:ext>
                  </a:extLst>
                </p:cNvPr>
                <p:cNvCxnSpPr/>
                <p:nvPr/>
              </p:nvCxnSpPr>
              <p:spPr>
                <a:xfrm rot="5400000" flipV="1">
                  <a:off x="2864677" y="533400"/>
                  <a:ext cx="0" cy="8572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 name="Rectangle 5">
                <a:extLst>
                  <a:ext uri="{FF2B5EF4-FFF2-40B4-BE49-F238E27FC236}">
                    <a16:creationId xmlns:a16="http://schemas.microsoft.com/office/drawing/2014/main" id="{B4CFC9FF-C561-4485-8D55-CE1C9A8B35EB}"/>
                  </a:ext>
                </a:extLst>
              </p:cNvPr>
              <p:cNvSpPr/>
              <p:nvPr/>
            </p:nvSpPr>
            <p:spPr>
              <a:xfrm>
                <a:off x="333904" y="3565188"/>
                <a:ext cx="268852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lvl="0">
                  <a:defRPr/>
                </a:pPr>
                <a:r>
                  <a:rPr lang="en-US" b="1">
                    <a:solidFill>
                      <a:schemeClr val="tx2"/>
                    </a:solidFill>
                    <a:latin typeface="Segoe UI Semibold" panose="020B0502040204020203" pitchFamily="34" charset="0"/>
                    <a:ea typeface="Segoe UI Semibold" panose="020B0502040204020203" pitchFamily="34" charset="0"/>
                    <a:cs typeface="Segoe UI Semibold" panose="020B0502040204020203" pitchFamily="34" charset="0"/>
                  </a:rPr>
                  <a:t>Productive </a:t>
                </a:r>
              </a:p>
            </p:txBody>
          </p:sp>
          <p:cxnSp>
            <p:nvCxnSpPr>
              <p:cNvPr id="7" name="Straight Connector 6">
                <a:extLst>
                  <a:ext uri="{FF2B5EF4-FFF2-40B4-BE49-F238E27FC236}">
                    <a16:creationId xmlns:a16="http://schemas.microsoft.com/office/drawing/2014/main" id="{D46929C3-4443-4B5F-9A04-F015E38E6766}"/>
                  </a:ext>
                </a:extLst>
              </p:cNvPr>
              <p:cNvCxnSpPr/>
              <p:nvPr/>
            </p:nvCxnSpPr>
            <p:spPr>
              <a:xfrm>
                <a:off x="434975" y="3377103"/>
                <a:ext cx="109728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F64DEC21-44F5-4E46-B655-4204566F1318}"/>
                </a:ext>
              </a:extLst>
            </p:cNvPr>
            <p:cNvGrpSpPr/>
            <p:nvPr/>
          </p:nvGrpSpPr>
          <p:grpSpPr>
            <a:xfrm>
              <a:off x="3486462" y="1830599"/>
              <a:ext cx="3163788" cy="1850073"/>
              <a:chOff x="3486462" y="2452899"/>
              <a:chExt cx="3163788" cy="1850073"/>
            </a:xfrm>
          </p:grpSpPr>
          <p:sp>
            <p:nvSpPr>
              <p:cNvPr id="14" name="Rectangle 13">
                <a:extLst>
                  <a:ext uri="{FF2B5EF4-FFF2-40B4-BE49-F238E27FC236}">
                    <a16:creationId xmlns:a16="http://schemas.microsoft.com/office/drawing/2014/main" id="{7C44B081-0DCE-4638-AF2F-A48EA9A2FFF7}"/>
                  </a:ext>
                </a:extLst>
              </p:cNvPr>
              <p:cNvSpPr/>
              <p:nvPr/>
            </p:nvSpPr>
            <p:spPr>
              <a:xfrm>
                <a:off x="3486462" y="3964418"/>
                <a:ext cx="2683364"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defTabSz="914367" fontAlgn="t"/>
                <a:r>
                  <a:rPr lang="en-US" sz="1600">
                    <a:solidFill>
                      <a:schemeClr val="tx1"/>
                    </a:solidFill>
                    <a:latin typeface="Segoe UI" panose="020B0502040204020203" pitchFamily="34" charset="0"/>
                    <a:ea typeface="Segoe UI" panose="020B0502040204020203" pitchFamily="34" charset="0"/>
                    <a:cs typeface="Segoe UI" panose="020B0502040204020203" pitchFamily="34" charset="0"/>
                  </a:rPr>
                  <a:t>Evolve with your needs</a:t>
                </a:r>
              </a:p>
            </p:txBody>
          </p:sp>
          <p:grpSp>
            <p:nvGrpSpPr>
              <p:cNvPr id="15" name="Group 14">
                <a:extLst>
                  <a:ext uri="{FF2B5EF4-FFF2-40B4-BE49-F238E27FC236}">
                    <a16:creationId xmlns:a16="http://schemas.microsoft.com/office/drawing/2014/main" id="{0734C32F-3049-41C3-8D0C-92C3AEFC06C0}"/>
                  </a:ext>
                </a:extLst>
              </p:cNvPr>
              <p:cNvGrpSpPr>
                <a:grpSpLocks noChangeAspect="1"/>
              </p:cNvGrpSpPr>
              <p:nvPr/>
            </p:nvGrpSpPr>
            <p:grpSpPr>
              <a:xfrm>
                <a:off x="3589530" y="2452899"/>
                <a:ext cx="713855" cy="548640"/>
                <a:chOff x="2505165" y="1515785"/>
                <a:chExt cx="3430249" cy="2861991"/>
              </a:xfrm>
            </p:grpSpPr>
            <p:sp>
              <p:nvSpPr>
                <p:cNvPr id="18" name="Freeform: Shape 64">
                  <a:extLst>
                    <a:ext uri="{FF2B5EF4-FFF2-40B4-BE49-F238E27FC236}">
                      <a16:creationId xmlns:a16="http://schemas.microsoft.com/office/drawing/2014/main" id="{AECFA1C6-435F-4780-83A5-65D05CA8F791}"/>
                    </a:ext>
                  </a:extLst>
                </p:cNvPr>
                <p:cNvSpPr/>
                <p:nvPr/>
              </p:nvSpPr>
              <p:spPr>
                <a:xfrm>
                  <a:off x="2505165" y="1515785"/>
                  <a:ext cx="1962892" cy="1240817"/>
                </a:xfrm>
                <a:custGeom>
                  <a:avLst/>
                  <a:gdLst>
                    <a:gd name="connsiteX0" fmla="*/ 1023796 w 1962892"/>
                    <a:gd name="connsiteY0" fmla="*/ 0 h 1240817"/>
                    <a:gd name="connsiteX1" fmla="*/ 1513629 w 1962892"/>
                    <a:gd name="connsiteY1" fmla="*/ 309100 h 1240817"/>
                    <a:gd name="connsiteX2" fmla="*/ 1747513 w 1962892"/>
                    <a:gd name="connsiteY2" fmla="*/ 247280 h 1240817"/>
                    <a:gd name="connsiteX3" fmla="*/ 1940854 w 1962892"/>
                    <a:gd name="connsiteY3" fmla="*/ 286746 h 1240817"/>
                    <a:gd name="connsiteX4" fmla="*/ 1962892 w 1962892"/>
                    <a:gd name="connsiteY4" fmla="*/ 298778 h 1240817"/>
                    <a:gd name="connsiteX5" fmla="*/ 1371348 w 1962892"/>
                    <a:gd name="connsiteY5" fmla="*/ 716507 h 1240817"/>
                    <a:gd name="connsiteX6" fmla="*/ 1371348 w 1962892"/>
                    <a:gd name="connsiteY6" fmla="*/ 1240817 h 1240817"/>
                    <a:gd name="connsiteX7" fmla="*/ 1364982 w 1962892"/>
                    <a:gd name="connsiteY7" fmla="*/ 1240817 h 1240817"/>
                    <a:gd name="connsiteX8" fmla="*/ 251536 w 1962892"/>
                    <a:gd name="connsiteY8" fmla="*/ 1240817 h 1240817"/>
                    <a:gd name="connsiteX9" fmla="*/ 0 w 1962892"/>
                    <a:gd name="connsiteY9" fmla="*/ 984705 h 1240817"/>
                    <a:gd name="connsiteX10" fmla="*/ 189755 w 1962892"/>
                    <a:gd name="connsiteY10" fmla="*/ 741841 h 1240817"/>
                    <a:gd name="connsiteX11" fmla="*/ 485420 w 1962892"/>
                    <a:gd name="connsiteY11" fmla="*/ 512223 h 1240817"/>
                    <a:gd name="connsiteX12" fmla="*/ 1023796 w 1962892"/>
                    <a:gd name="connsiteY12" fmla="*/ 0 h 1240817"/>
                    <a:gd name="connsiteX0" fmla="*/ 1371348 w 1962892"/>
                    <a:gd name="connsiteY0" fmla="*/ 716507 h 1240817"/>
                    <a:gd name="connsiteX1" fmla="*/ 1371348 w 1962892"/>
                    <a:gd name="connsiteY1" fmla="*/ 1240817 h 1240817"/>
                    <a:gd name="connsiteX2" fmla="*/ 1364982 w 1962892"/>
                    <a:gd name="connsiteY2" fmla="*/ 1240817 h 1240817"/>
                    <a:gd name="connsiteX3" fmla="*/ 251536 w 1962892"/>
                    <a:gd name="connsiteY3" fmla="*/ 1240817 h 1240817"/>
                    <a:gd name="connsiteX4" fmla="*/ 0 w 1962892"/>
                    <a:gd name="connsiteY4" fmla="*/ 984705 h 1240817"/>
                    <a:gd name="connsiteX5" fmla="*/ 189755 w 1962892"/>
                    <a:gd name="connsiteY5" fmla="*/ 741841 h 1240817"/>
                    <a:gd name="connsiteX6" fmla="*/ 485420 w 1962892"/>
                    <a:gd name="connsiteY6" fmla="*/ 512223 h 1240817"/>
                    <a:gd name="connsiteX7" fmla="*/ 1023796 w 1962892"/>
                    <a:gd name="connsiteY7" fmla="*/ 0 h 1240817"/>
                    <a:gd name="connsiteX8" fmla="*/ 1513629 w 1962892"/>
                    <a:gd name="connsiteY8" fmla="*/ 309100 h 1240817"/>
                    <a:gd name="connsiteX9" fmla="*/ 1747513 w 1962892"/>
                    <a:gd name="connsiteY9" fmla="*/ 247280 h 1240817"/>
                    <a:gd name="connsiteX10" fmla="*/ 1940854 w 1962892"/>
                    <a:gd name="connsiteY10" fmla="*/ 286746 h 1240817"/>
                    <a:gd name="connsiteX11" fmla="*/ 1962892 w 1962892"/>
                    <a:gd name="connsiteY11" fmla="*/ 298778 h 1240817"/>
                    <a:gd name="connsiteX12" fmla="*/ 1462788 w 1962892"/>
                    <a:gd name="connsiteY12" fmla="*/ 807947 h 1240817"/>
                    <a:gd name="connsiteX0" fmla="*/ 1371348 w 1962892"/>
                    <a:gd name="connsiteY0" fmla="*/ 716507 h 1240817"/>
                    <a:gd name="connsiteX1" fmla="*/ 1371348 w 1962892"/>
                    <a:gd name="connsiteY1" fmla="*/ 1240817 h 1240817"/>
                    <a:gd name="connsiteX2" fmla="*/ 1364982 w 1962892"/>
                    <a:gd name="connsiteY2" fmla="*/ 1240817 h 1240817"/>
                    <a:gd name="connsiteX3" fmla="*/ 251536 w 1962892"/>
                    <a:gd name="connsiteY3" fmla="*/ 1240817 h 1240817"/>
                    <a:gd name="connsiteX4" fmla="*/ 0 w 1962892"/>
                    <a:gd name="connsiteY4" fmla="*/ 984705 h 1240817"/>
                    <a:gd name="connsiteX5" fmla="*/ 189755 w 1962892"/>
                    <a:gd name="connsiteY5" fmla="*/ 741841 h 1240817"/>
                    <a:gd name="connsiteX6" fmla="*/ 485420 w 1962892"/>
                    <a:gd name="connsiteY6" fmla="*/ 512223 h 1240817"/>
                    <a:gd name="connsiteX7" fmla="*/ 1023796 w 1962892"/>
                    <a:gd name="connsiteY7" fmla="*/ 0 h 1240817"/>
                    <a:gd name="connsiteX8" fmla="*/ 1513629 w 1962892"/>
                    <a:gd name="connsiteY8" fmla="*/ 309100 h 1240817"/>
                    <a:gd name="connsiteX9" fmla="*/ 1747513 w 1962892"/>
                    <a:gd name="connsiteY9" fmla="*/ 247280 h 1240817"/>
                    <a:gd name="connsiteX10" fmla="*/ 1940854 w 1962892"/>
                    <a:gd name="connsiteY10" fmla="*/ 286746 h 1240817"/>
                    <a:gd name="connsiteX11" fmla="*/ 1962892 w 1962892"/>
                    <a:gd name="connsiteY11" fmla="*/ 298778 h 1240817"/>
                    <a:gd name="connsiteX0" fmla="*/ 1371348 w 1962892"/>
                    <a:gd name="connsiteY0" fmla="*/ 1240817 h 1240817"/>
                    <a:gd name="connsiteX1" fmla="*/ 1364982 w 1962892"/>
                    <a:gd name="connsiteY1" fmla="*/ 1240817 h 1240817"/>
                    <a:gd name="connsiteX2" fmla="*/ 251536 w 1962892"/>
                    <a:gd name="connsiteY2" fmla="*/ 1240817 h 1240817"/>
                    <a:gd name="connsiteX3" fmla="*/ 0 w 1962892"/>
                    <a:gd name="connsiteY3" fmla="*/ 984705 h 1240817"/>
                    <a:gd name="connsiteX4" fmla="*/ 189755 w 1962892"/>
                    <a:gd name="connsiteY4" fmla="*/ 741841 h 1240817"/>
                    <a:gd name="connsiteX5" fmla="*/ 485420 w 1962892"/>
                    <a:gd name="connsiteY5" fmla="*/ 512223 h 1240817"/>
                    <a:gd name="connsiteX6" fmla="*/ 1023796 w 1962892"/>
                    <a:gd name="connsiteY6" fmla="*/ 0 h 1240817"/>
                    <a:gd name="connsiteX7" fmla="*/ 1513629 w 1962892"/>
                    <a:gd name="connsiteY7" fmla="*/ 309100 h 1240817"/>
                    <a:gd name="connsiteX8" fmla="*/ 1747513 w 1962892"/>
                    <a:gd name="connsiteY8" fmla="*/ 247280 h 1240817"/>
                    <a:gd name="connsiteX9" fmla="*/ 1940854 w 1962892"/>
                    <a:gd name="connsiteY9" fmla="*/ 286746 h 1240817"/>
                    <a:gd name="connsiteX10" fmla="*/ 1962892 w 1962892"/>
                    <a:gd name="connsiteY10" fmla="*/ 298778 h 124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2892" h="1240817">
                      <a:moveTo>
                        <a:pt x="1371348" y="1240817"/>
                      </a:moveTo>
                      <a:lnTo>
                        <a:pt x="1364982" y="1240817"/>
                      </a:lnTo>
                      <a:lnTo>
                        <a:pt x="251536" y="1240817"/>
                      </a:lnTo>
                      <a:cubicBezTo>
                        <a:pt x="114736" y="1240817"/>
                        <a:pt x="0" y="1126008"/>
                        <a:pt x="0" y="984705"/>
                      </a:cubicBezTo>
                      <a:cubicBezTo>
                        <a:pt x="0" y="865481"/>
                        <a:pt x="79433" y="768335"/>
                        <a:pt x="189755" y="741841"/>
                      </a:cubicBezTo>
                      <a:cubicBezTo>
                        <a:pt x="242710" y="618201"/>
                        <a:pt x="353033" y="529886"/>
                        <a:pt x="485420" y="512223"/>
                      </a:cubicBezTo>
                      <a:cubicBezTo>
                        <a:pt x="498659" y="229617"/>
                        <a:pt x="736956" y="0"/>
                        <a:pt x="1023796" y="0"/>
                      </a:cubicBezTo>
                      <a:cubicBezTo>
                        <a:pt x="1235615" y="0"/>
                        <a:pt x="1425371" y="123640"/>
                        <a:pt x="1513629" y="309100"/>
                      </a:cubicBezTo>
                      <a:cubicBezTo>
                        <a:pt x="1584235" y="269359"/>
                        <a:pt x="1663668" y="247280"/>
                        <a:pt x="1747513" y="247280"/>
                      </a:cubicBezTo>
                      <a:cubicBezTo>
                        <a:pt x="1815913" y="247280"/>
                        <a:pt x="1881280" y="261355"/>
                        <a:pt x="1940854" y="286746"/>
                      </a:cubicBezTo>
                      <a:lnTo>
                        <a:pt x="1962892" y="298778"/>
                      </a:lnTo>
                    </a:path>
                  </a:pathLst>
                </a:custGeom>
                <a:solidFill>
                  <a:schemeClr val="bg1"/>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9" name="Group 18">
                  <a:extLst>
                    <a:ext uri="{FF2B5EF4-FFF2-40B4-BE49-F238E27FC236}">
                      <a16:creationId xmlns:a16="http://schemas.microsoft.com/office/drawing/2014/main" id="{9AEB8B9A-98AF-460B-9BBA-44DC2343FEFA}"/>
                    </a:ext>
                  </a:extLst>
                </p:cNvPr>
                <p:cNvGrpSpPr/>
                <p:nvPr/>
              </p:nvGrpSpPr>
              <p:grpSpPr>
                <a:xfrm>
                  <a:off x="3379991" y="1617933"/>
                  <a:ext cx="2555423" cy="2759843"/>
                  <a:chOff x="5140719" y="5534213"/>
                  <a:chExt cx="1095071" cy="1182675"/>
                </a:xfrm>
              </p:grpSpPr>
              <p:grpSp>
                <p:nvGrpSpPr>
                  <p:cNvPr id="20" name="Group 19">
                    <a:extLst>
                      <a:ext uri="{FF2B5EF4-FFF2-40B4-BE49-F238E27FC236}">
                        <a16:creationId xmlns:a16="http://schemas.microsoft.com/office/drawing/2014/main" id="{1367A7D3-B70A-4D5C-921B-927CD50A60F5}"/>
                      </a:ext>
                    </a:extLst>
                  </p:cNvPr>
                  <p:cNvGrpSpPr/>
                  <p:nvPr/>
                </p:nvGrpSpPr>
                <p:grpSpPr>
                  <a:xfrm>
                    <a:off x="5140719" y="5851083"/>
                    <a:ext cx="1095071" cy="865805"/>
                    <a:chOff x="967154" y="1481462"/>
                    <a:chExt cx="5331069" cy="4214950"/>
                  </a:xfrm>
                </p:grpSpPr>
                <p:cxnSp>
                  <p:nvCxnSpPr>
                    <p:cNvPr id="22" name="Straight Connector 21">
                      <a:extLst>
                        <a:ext uri="{FF2B5EF4-FFF2-40B4-BE49-F238E27FC236}">
                          <a16:creationId xmlns:a16="http://schemas.microsoft.com/office/drawing/2014/main" id="{B6FBB44E-D743-4FC4-B93C-244CB0A280FE}"/>
                        </a:ext>
                      </a:extLst>
                    </p:cNvPr>
                    <p:cNvCxnSpPr>
                      <a:cxnSpLocks/>
                    </p:cNvCxnSpPr>
                    <p:nvPr/>
                  </p:nvCxnSpPr>
                  <p:spPr>
                    <a:xfrm>
                      <a:off x="967154" y="5696412"/>
                      <a:ext cx="5331069" cy="0"/>
                    </a:xfrm>
                    <a:prstGeom prst="line">
                      <a:avLst/>
                    </a:prstGeom>
                    <a:ln w="1905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6888567-277C-4E35-8073-DB8A16F4FC03}"/>
                        </a:ext>
                      </a:extLst>
                    </p:cNvPr>
                    <p:cNvSpPr/>
                    <p:nvPr/>
                  </p:nvSpPr>
                  <p:spPr bwMode="auto">
                    <a:xfrm>
                      <a:off x="1286608" y="2696308"/>
                      <a:ext cx="2793023" cy="3000104"/>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 name="Rectangle 23">
                      <a:extLst>
                        <a:ext uri="{FF2B5EF4-FFF2-40B4-BE49-F238E27FC236}">
                          <a16:creationId xmlns:a16="http://schemas.microsoft.com/office/drawing/2014/main" id="{67AC48BD-7619-49C5-AA88-3AD7CC436040}"/>
                        </a:ext>
                      </a:extLst>
                    </p:cNvPr>
                    <p:cNvSpPr/>
                    <p:nvPr/>
                  </p:nvSpPr>
                  <p:spPr bwMode="auto">
                    <a:xfrm>
                      <a:off x="2225919" y="4700954"/>
                      <a:ext cx="914400" cy="995458"/>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Freeform: Shape 404">
                      <a:extLst>
                        <a:ext uri="{FF2B5EF4-FFF2-40B4-BE49-F238E27FC236}">
                          <a16:creationId xmlns:a16="http://schemas.microsoft.com/office/drawing/2014/main" id="{2B3EFE5F-186C-4EB3-982B-9953F0D25295}"/>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Freeform: Shape 405">
                      <a:extLst>
                        <a:ext uri="{FF2B5EF4-FFF2-40B4-BE49-F238E27FC236}">
                          <a16:creationId xmlns:a16="http://schemas.microsoft.com/office/drawing/2014/main" id="{448A9C3B-9294-4A0B-8495-971D77416084}"/>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1" name="Freeform 346">
                    <a:extLst>
                      <a:ext uri="{FF2B5EF4-FFF2-40B4-BE49-F238E27FC236}">
                        <a16:creationId xmlns:a16="http://schemas.microsoft.com/office/drawing/2014/main" id="{9030D141-BD2D-4448-B976-F44E657C5523}"/>
                      </a:ext>
                    </a:extLst>
                  </p:cNvPr>
                  <p:cNvSpPr/>
                  <p:nvPr/>
                </p:nvSpPr>
                <p:spPr bwMode="auto">
                  <a:xfrm>
                    <a:off x="5455403" y="5534213"/>
                    <a:ext cx="330632" cy="499794"/>
                  </a:xfrm>
                  <a:custGeom>
                    <a:avLst/>
                    <a:gdLst>
                      <a:gd name="connsiteX0" fmla="*/ 0 w 222142"/>
                      <a:gd name="connsiteY0" fmla="*/ 335797 h 335797"/>
                      <a:gd name="connsiteX1" fmla="*/ 0 w 222142"/>
                      <a:gd name="connsiteY1" fmla="*/ 165315 h 335797"/>
                      <a:gd name="connsiteX2" fmla="*/ 222142 w 222142"/>
                      <a:gd name="connsiteY2" fmla="*/ 0 h 335797"/>
                      <a:gd name="connsiteX3" fmla="*/ 222142 w 222142"/>
                      <a:gd name="connsiteY3" fmla="*/ 165315 h 335797"/>
                    </a:gdLst>
                    <a:ahLst/>
                    <a:cxnLst>
                      <a:cxn ang="0">
                        <a:pos x="connsiteX0" y="connsiteY0"/>
                      </a:cxn>
                      <a:cxn ang="0">
                        <a:pos x="connsiteX1" y="connsiteY1"/>
                      </a:cxn>
                      <a:cxn ang="0">
                        <a:pos x="connsiteX2" y="connsiteY2"/>
                      </a:cxn>
                      <a:cxn ang="0">
                        <a:pos x="connsiteX3" y="connsiteY3"/>
                      </a:cxn>
                    </a:cxnLst>
                    <a:rect l="l" t="t" r="r" b="b"/>
                    <a:pathLst>
                      <a:path w="222142" h="335797">
                        <a:moveTo>
                          <a:pt x="0" y="335797"/>
                        </a:moveTo>
                        <a:lnTo>
                          <a:pt x="0" y="165315"/>
                        </a:lnTo>
                        <a:lnTo>
                          <a:pt x="222142" y="0"/>
                        </a:lnTo>
                        <a:lnTo>
                          <a:pt x="222142" y="165315"/>
                        </a:lnTo>
                      </a:path>
                    </a:pathLst>
                  </a:cu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sp>
            <p:nvSpPr>
              <p:cNvPr id="16" name="Rectangle 15">
                <a:extLst>
                  <a:ext uri="{FF2B5EF4-FFF2-40B4-BE49-F238E27FC236}">
                    <a16:creationId xmlns:a16="http://schemas.microsoft.com/office/drawing/2014/main" id="{5024BE39-D2EC-4967-999C-2D0B760BBBC3}"/>
                  </a:ext>
                </a:extLst>
              </p:cNvPr>
              <p:cNvSpPr/>
              <p:nvPr/>
            </p:nvSpPr>
            <p:spPr>
              <a:xfrm>
                <a:off x="3492232" y="3568506"/>
                <a:ext cx="3158018"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a:defRPr/>
                </a:pPr>
                <a:r>
                  <a:rPr lang="en-US" b="1">
                    <a:solidFill>
                      <a:schemeClr val="tx2"/>
                    </a:solidFill>
                    <a:latin typeface="Segoe UI Semibold" panose="020B0502040204020203" pitchFamily="34" charset="0"/>
                    <a:ea typeface="Segoe UI Semibold" panose="020B0502040204020203" pitchFamily="34" charset="0"/>
                    <a:cs typeface="Segoe UI Semibold" panose="020B0502040204020203" pitchFamily="34" charset="0"/>
                  </a:rPr>
                  <a:t>Hybrid</a:t>
                </a:r>
              </a:p>
            </p:txBody>
          </p:sp>
          <p:cxnSp>
            <p:nvCxnSpPr>
              <p:cNvPr id="17" name="Straight Connector 16">
                <a:extLst>
                  <a:ext uri="{FF2B5EF4-FFF2-40B4-BE49-F238E27FC236}">
                    <a16:creationId xmlns:a16="http://schemas.microsoft.com/office/drawing/2014/main" id="{7351E8C2-04A3-4223-9BC7-69EE06F7C2BB}"/>
                  </a:ext>
                </a:extLst>
              </p:cNvPr>
              <p:cNvCxnSpPr/>
              <p:nvPr/>
            </p:nvCxnSpPr>
            <p:spPr>
              <a:xfrm>
                <a:off x="3589530" y="3380768"/>
                <a:ext cx="109728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32C65503-53C1-491A-AA28-3900C124B41E}"/>
                </a:ext>
              </a:extLst>
            </p:cNvPr>
            <p:cNvGrpSpPr/>
            <p:nvPr/>
          </p:nvGrpSpPr>
          <p:grpSpPr>
            <a:xfrm>
              <a:off x="6662187" y="1834731"/>
              <a:ext cx="2898856" cy="1849010"/>
              <a:chOff x="6662187" y="2457031"/>
              <a:chExt cx="2898856" cy="1849010"/>
            </a:xfrm>
          </p:grpSpPr>
          <p:sp>
            <p:nvSpPr>
              <p:cNvPr id="28" name="Rectangle 27">
                <a:extLst>
                  <a:ext uri="{FF2B5EF4-FFF2-40B4-BE49-F238E27FC236}">
                    <a16:creationId xmlns:a16="http://schemas.microsoft.com/office/drawing/2014/main" id="{BA5BCA65-B490-4D7E-AC91-7CDF0A6E5500}"/>
                  </a:ext>
                </a:extLst>
              </p:cNvPr>
              <p:cNvSpPr/>
              <p:nvPr/>
            </p:nvSpPr>
            <p:spPr>
              <a:xfrm>
                <a:off x="6662187" y="3967487"/>
                <a:ext cx="2730502"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defTabSz="914367" fontAlgn="t"/>
                <a:r>
                  <a:rPr lang="en-US" sz="1600">
                    <a:solidFill>
                      <a:schemeClr val="tx1"/>
                    </a:solidFill>
                    <a:latin typeface="Segoe UI" panose="020B0502040204020203" pitchFamily="34" charset="0"/>
                    <a:ea typeface="Segoe UI" panose="020B0502040204020203" pitchFamily="34" charset="0"/>
                    <a:cs typeface="Segoe UI" panose="020B0502040204020203" pitchFamily="34" charset="0"/>
                  </a:rPr>
                  <a:t>Get insights on any data</a:t>
                </a:r>
              </a:p>
            </p:txBody>
          </p:sp>
          <p:sp>
            <p:nvSpPr>
              <p:cNvPr id="29" name="light" title="Icon of a lightbulb">
                <a:extLst>
                  <a:ext uri="{FF2B5EF4-FFF2-40B4-BE49-F238E27FC236}">
                    <a16:creationId xmlns:a16="http://schemas.microsoft.com/office/drawing/2014/main" id="{A084FEE0-1CD5-4335-95C0-30F8DFEED513}"/>
                  </a:ext>
                </a:extLst>
              </p:cNvPr>
              <p:cNvSpPr>
                <a:spLocks noChangeAspect="1" noEditPoints="1"/>
              </p:cNvSpPr>
              <p:nvPr/>
            </p:nvSpPr>
            <p:spPr bwMode="auto">
              <a:xfrm>
                <a:off x="6760219" y="2457031"/>
                <a:ext cx="365760" cy="543031"/>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0" name="Rectangle 29">
                <a:extLst>
                  <a:ext uri="{FF2B5EF4-FFF2-40B4-BE49-F238E27FC236}">
                    <a16:creationId xmlns:a16="http://schemas.microsoft.com/office/drawing/2014/main" id="{5DC6230E-5665-427C-90B3-2A72C6CAD64E}"/>
                  </a:ext>
                </a:extLst>
              </p:cNvPr>
              <p:cNvSpPr/>
              <p:nvPr/>
            </p:nvSpPr>
            <p:spPr>
              <a:xfrm>
                <a:off x="6664915" y="3570720"/>
                <a:ext cx="2896128"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a:defRPr/>
                </a:pPr>
                <a:r>
                  <a:rPr lang="en-US" b="1">
                    <a:solidFill>
                      <a:schemeClr val="tx2"/>
                    </a:solidFill>
                    <a:latin typeface="Segoe UI Semibold" panose="020B0502040204020203" pitchFamily="34" charset="0"/>
                    <a:ea typeface="Segoe UI Semibold" panose="020B0502040204020203" pitchFamily="34" charset="0"/>
                    <a:cs typeface="Segoe UI Semibold" panose="020B0502040204020203" pitchFamily="34" charset="0"/>
                  </a:rPr>
                  <a:t>Intelligent</a:t>
                </a:r>
              </a:p>
            </p:txBody>
          </p:sp>
          <p:cxnSp>
            <p:nvCxnSpPr>
              <p:cNvPr id="31" name="Straight Connector 30">
                <a:extLst>
                  <a:ext uri="{FF2B5EF4-FFF2-40B4-BE49-F238E27FC236}">
                    <a16:creationId xmlns:a16="http://schemas.microsoft.com/office/drawing/2014/main" id="{B2C725EC-AFEE-4B45-91FC-6B4DB9683DFC}"/>
                  </a:ext>
                </a:extLst>
              </p:cNvPr>
              <p:cNvCxnSpPr/>
              <p:nvPr/>
            </p:nvCxnSpPr>
            <p:spPr>
              <a:xfrm>
                <a:off x="6743118" y="3376421"/>
                <a:ext cx="109728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558D6B8D-E8B3-4AFF-A01F-E1587CFF9168}"/>
                </a:ext>
              </a:extLst>
            </p:cNvPr>
            <p:cNvGrpSpPr/>
            <p:nvPr/>
          </p:nvGrpSpPr>
          <p:grpSpPr>
            <a:xfrm>
              <a:off x="9807037" y="1828396"/>
              <a:ext cx="3301183" cy="1864976"/>
              <a:chOff x="9807037" y="2450696"/>
              <a:chExt cx="3301183" cy="1864976"/>
            </a:xfrm>
          </p:grpSpPr>
          <p:sp>
            <p:nvSpPr>
              <p:cNvPr id="33" name="Rectangle 32">
                <a:extLst>
                  <a:ext uri="{FF2B5EF4-FFF2-40B4-BE49-F238E27FC236}">
                    <a16:creationId xmlns:a16="http://schemas.microsoft.com/office/drawing/2014/main" id="{CFDFE7B1-E978-4B82-B369-C84A47DAF300}"/>
                  </a:ext>
                </a:extLst>
              </p:cNvPr>
              <p:cNvSpPr/>
              <p:nvPr/>
            </p:nvSpPr>
            <p:spPr>
              <a:xfrm>
                <a:off x="9807037" y="3977118"/>
                <a:ext cx="3301183"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defTabSz="914367"/>
                <a:r>
                  <a:rPr lang="en-US" sz="1600">
                    <a:solidFill>
                      <a:schemeClr val="tx1"/>
                    </a:solidFill>
                    <a:latin typeface="Segoe UI" panose="020B0502040204020203" pitchFamily="34" charset="0"/>
                    <a:ea typeface="Segoe UI" panose="020B0502040204020203" pitchFamily="34" charset="0"/>
                    <a:cs typeface="Segoe UI" panose="020B0502040204020203" pitchFamily="34" charset="0"/>
                  </a:rPr>
                  <a:t>Ensure peace of mind </a:t>
                </a:r>
              </a:p>
            </p:txBody>
          </p:sp>
          <p:sp>
            <p:nvSpPr>
              <p:cNvPr id="34" name="Freeform: Shape 55">
                <a:extLst>
                  <a:ext uri="{FF2B5EF4-FFF2-40B4-BE49-F238E27FC236}">
                    <a16:creationId xmlns:a16="http://schemas.microsoft.com/office/drawing/2014/main" id="{5015CFE6-4BCD-4B76-8A0C-43D65721B571}"/>
                  </a:ext>
                </a:extLst>
              </p:cNvPr>
              <p:cNvSpPr>
                <a:spLocks noChangeAspect="1"/>
              </p:cNvSpPr>
              <p:nvPr/>
            </p:nvSpPr>
            <p:spPr bwMode="auto">
              <a:xfrm>
                <a:off x="9927496" y="2450696"/>
                <a:ext cx="480808" cy="557784"/>
              </a:xfrm>
              <a:custGeom>
                <a:avLst/>
                <a:gdLst>
                  <a:gd name="connsiteX0" fmla="*/ 309423 w 618846"/>
                  <a:gd name="connsiteY0" fmla="*/ 183085 h 734670"/>
                  <a:gd name="connsiteX1" fmla="*/ 237809 w 618846"/>
                  <a:gd name="connsiteY1" fmla="*/ 254699 h 734670"/>
                  <a:gd name="connsiteX2" fmla="*/ 258784 w 618846"/>
                  <a:gd name="connsiteY2" fmla="*/ 305337 h 734670"/>
                  <a:gd name="connsiteX3" fmla="*/ 276270 w 618846"/>
                  <a:gd name="connsiteY3" fmla="*/ 312580 h 734670"/>
                  <a:gd name="connsiteX4" fmla="*/ 251449 w 618846"/>
                  <a:gd name="connsiteY4" fmla="*/ 432300 h 734670"/>
                  <a:gd name="connsiteX5" fmla="*/ 367397 w 618846"/>
                  <a:gd name="connsiteY5" fmla="*/ 432300 h 734670"/>
                  <a:gd name="connsiteX6" fmla="*/ 342577 w 618846"/>
                  <a:gd name="connsiteY6" fmla="*/ 312580 h 734670"/>
                  <a:gd name="connsiteX7" fmla="*/ 360062 w 618846"/>
                  <a:gd name="connsiteY7" fmla="*/ 305337 h 734670"/>
                  <a:gd name="connsiteX8" fmla="*/ 381037 w 618846"/>
                  <a:gd name="connsiteY8" fmla="*/ 254699 h 734670"/>
                  <a:gd name="connsiteX9" fmla="*/ 309423 w 618846"/>
                  <a:gd name="connsiteY9" fmla="*/ 183085 h 734670"/>
                  <a:gd name="connsiteX10" fmla="*/ 0 w 618846"/>
                  <a:gd name="connsiteY10" fmla="*/ 0 h 734670"/>
                  <a:gd name="connsiteX11" fmla="*/ 618447 w 618846"/>
                  <a:gd name="connsiteY11" fmla="*/ 0 h 734670"/>
                  <a:gd name="connsiteX12" fmla="*/ 618447 w 618846"/>
                  <a:gd name="connsiteY12" fmla="*/ 2 h 734670"/>
                  <a:gd name="connsiteX13" fmla="*/ 618448 w 618846"/>
                  <a:gd name="connsiteY13" fmla="*/ 2 h 734670"/>
                  <a:gd name="connsiteX14" fmla="*/ 618448 w 618846"/>
                  <a:gd name="connsiteY14" fmla="*/ 406790 h 734670"/>
                  <a:gd name="connsiteX15" fmla="*/ 309226 w 618846"/>
                  <a:gd name="connsiteY15" fmla="*/ 734670 h 734670"/>
                  <a:gd name="connsiteX16" fmla="*/ 1 w 618846"/>
                  <a:gd name="connsiteY16" fmla="*/ 406790 h 734670"/>
                  <a:gd name="connsiteX17" fmla="*/ 0 w 618846"/>
                  <a:gd name="connsiteY17" fmla="*/ 0 h 73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8846" h="734670">
                    <a:moveTo>
                      <a:pt x="309423" y="183085"/>
                    </a:moveTo>
                    <a:cubicBezTo>
                      <a:pt x="269872" y="183085"/>
                      <a:pt x="237809" y="215148"/>
                      <a:pt x="237809" y="254699"/>
                    </a:cubicBezTo>
                    <a:cubicBezTo>
                      <a:pt x="237809" y="274474"/>
                      <a:pt x="245825" y="292378"/>
                      <a:pt x="258784" y="305337"/>
                    </a:cubicBezTo>
                    <a:lnTo>
                      <a:pt x="276270" y="312580"/>
                    </a:lnTo>
                    <a:lnTo>
                      <a:pt x="251449" y="432300"/>
                    </a:lnTo>
                    <a:lnTo>
                      <a:pt x="367397" y="432300"/>
                    </a:lnTo>
                    <a:lnTo>
                      <a:pt x="342577" y="312580"/>
                    </a:lnTo>
                    <a:lnTo>
                      <a:pt x="360062" y="305337"/>
                    </a:lnTo>
                    <a:cubicBezTo>
                      <a:pt x="373021" y="292378"/>
                      <a:pt x="381037" y="274474"/>
                      <a:pt x="381037" y="254699"/>
                    </a:cubicBezTo>
                    <a:cubicBezTo>
                      <a:pt x="381037" y="215148"/>
                      <a:pt x="348974" y="183085"/>
                      <a:pt x="309423" y="183085"/>
                    </a:cubicBezTo>
                    <a:close/>
                    <a:moveTo>
                      <a:pt x="0" y="0"/>
                    </a:moveTo>
                    <a:lnTo>
                      <a:pt x="618447" y="0"/>
                    </a:lnTo>
                    <a:lnTo>
                      <a:pt x="618447" y="2"/>
                    </a:lnTo>
                    <a:lnTo>
                      <a:pt x="618448" y="2"/>
                    </a:lnTo>
                    <a:cubicBezTo>
                      <a:pt x="618448" y="135598"/>
                      <a:pt x="619345" y="271197"/>
                      <a:pt x="618448" y="406790"/>
                    </a:cubicBezTo>
                    <a:cubicBezTo>
                      <a:pt x="617539" y="544002"/>
                      <a:pt x="390151" y="716739"/>
                      <a:pt x="309226" y="734670"/>
                    </a:cubicBezTo>
                    <a:cubicBezTo>
                      <a:pt x="230411" y="719903"/>
                      <a:pt x="5128" y="541892"/>
                      <a:pt x="1" y="406790"/>
                    </a:cubicBezTo>
                    <a:cubicBezTo>
                      <a:pt x="1" y="271194"/>
                      <a:pt x="0" y="135597"/>
                      <a:pt x="0" y="0"/>
                    </a:cubicBezTo>
                    <a:close/>
                  </a:path>
                </a:pathLst>
              </a:custGeom>
              <a:noFill/>
              <a:ln w="1905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solidFill>
                    <a:srgbClr val="0078D7"/>
                  </a:solidFill>
                  <a:latin typeface="Segoe UI"/>
                </a:endParaRPr>
              </a:p>
            </p:txBody>
          </p:sp>
          <p:grpSp>
            <p:nvGrpSpPr>
              <p:cNvPr id="35" name="Group 34">
                <a:extLst>
                  <a:ext uri="{FF2B5EF4-FFF2-40B4-BE49-F238E27FC236}">
                    <a16:creationId xmlns:a16="http://schemas.microsoft.com/office/drawing/2014/main" id="{89E95072-11FE-4635-81EB-6716F9EB0629}"/>
                  </a:ext>
                </a:extLst>
              </p:cNvPr>
              <p:cNvGrpSpPr/>
              <p:nvPr/>
            </p:nvGrpSpPr>
            <p:grpSpPr>
              <a:xfrm>
                <a:off x="9842049" y="3363539"/>
                <a:ext cx="2309072" cy="572489"/>
                <a:chOff x="9842049" y="3597999"/>
                <a:chExt cx="2309072" cy="572489"/>
              </a:xfrm>
            </p:grpSpPr>
            <p:sp>
              <p:nvSpPr>
                <p:cNvPr id="36" name="Rectangle 35">
                  <a:extLst>
                    <a:ext uri="{FF2B5EF4-FFF2-40B4-BE49-F238E27FC236}">
                      <a16:creationId xmlns:a16="http://schemas.microsoft.com/office/drawing/2014/main" id="{3813AB0D-F775-4171-B1CA-0A9D098EAF32}"/>
                    </a:ext>
                  </a:extLst>
                </p:cNvPr>
                <p:cNvSpPr/>
                <p:nvPr/>
              </p:nvSpPr>
              <p:spPr>
                <a:xfrm>
                  <a:off x="9842049" y="3801156"/>
                  <a:ext cx="230907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a:defRPr/>
                  </a:pPr>
                  <a:r>
                    <a:rPr lang="en-US" b="1">
                      <a:solidFill>
                        <a:schemeClr val="tx2"/>
                      </a:solidFill>
                      <a:latin typeface="Segoe UI Semibold" panose="020B0502040204020203" pitchFamily="34" charset="0"/>
                      <a:ea typeface="Segoe UI Semibold" panose="020B0502040204020203" pitchFamily="34" charset="0"/>
                      <a:cs typeface="Segoe UI Semibold" panose="020B0502040204020203" pitchFamily="34" charset="0"/>
                    </a:rPr>
                    <a:t>Trusted</a:t>
                  </a:r>
                </a:p>
              </p:txBody>
            </p:sp>
            <p:cxnSp>
              <p:nvCxnSpPr>
                <p:cNvPr id="37" name="Straight Connector 36">
                  <a:extLst>
                    <a:ext uri="{FF2B5EF4-FFF2-40B4-BE49-F238E27FC236}">
                      <a16:creationId xmlns:a16="http://schemas.microsoft.com/office/drawing/2014/main" id="{7871DB5C-4AB9-4002-8309-BA5B9FFED707}"/>
                    </a:ext>
                  </a:extLst>
                </p:cNvPr>
                <p:cNvCxnSpPr/>
                <p:nvPr/>
              </p:nvCxnSpPr>
              <p:spPr>
                <a:xfrm>
                  <a:off x="9922731" y="3597999"/>
                  <a:ext cx="109728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937036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32B78-104E-41D0-97B9-82877C000FDA}"/>
              </a:ext>
            </a:extLst>
          </p:cNvPr>
          <p:cNvSpPr>
            <a:spLocks noGrp="1"/>
          </p:cNvSpPr>
          <p:nvPr>
            <p:ph type="title"/>
          </p:nvPr>
        </p:nvSpPr>
        <p:spPr/>
        <p:txBody>
          <a:bodyPr/>
          <a:lstStyle/>
          <a:p>
            <a:r>
              <a:rPr lang="en-AU" dirty="0"/>
              <a:t>Why cloud scale analytics?</a:t>
            </a:r>
          </a:p>
        </p:txBody>
      </p:sp>
      <p:sp>
        <p:nvSpPr>
          <p:cNvPr id="3" name="Content Placeholder 2">
            <a:extLst>
              <a:ext uri="{FF2B5EF4-FFF2-40B4-BE49-F238E27FC236}">
                <a16:creationId xmlns:a16="http://schemas.microsoft.com/office/drawing/2014/main" id="{4AA145D8-A1EF-4E39-ABE1-E9B095253B9A}"/>
              </a:ext>
            </a:extLst>
          </p:cNvPr>
          <p:cNvSpPr>
            <a:spLocks noGrp="1"/>
          </p:cNvSpPr>
          <p:nvPr>
            <p:ph idx="1"/>
          </p:nvPr>
        </p:nvSpPr>
        <p:spPr/>
        <p:txBody>
          <a:bodyPr>
            <a:normAutofit/>
          </a:bodyPr>
          <a:lstStyle/>
          <a:p>
            <a:pPr>
              <a:lnSpc>
                <a:spcPct val="200000"/>
              </a:lnSpc>
              <a:buFont typeface="Wingdings" panose="05000000000000000000" pitchFamily="2" charset="2"/>
              <a:buChar char="v"/>
            </a:pPr>
            <a:r>
              <a:rPr lang="en-US" sz="2400" dirty="0"/>
              <a:t> Analytics is critical, not optional</a:t>
            </a:r>
          </a:p>
          <a:p>
            <a:pPr>
              <a:lnSpc>
                <a:spcPct val="200000"/>
              </a:lnSpc>
              <a:buFont typeface="Wingdings" panose="05000000000000000000" pitchFamily="2" charset="2"/>
              <a:buChar char="v"/>
            </a:pPr>
            <a:r>
              <a:rPr lang="en-US" sz="2400" dirty="0"/>
              <a:t> The roadmap to running your business efficiently lies in your data</a:t>
            </a:r>
          </a:p>
          <a:p>
            <a:pPr>
              <a:lnSpc>
                <a:spcPct val="200000"/>
              </a:lnSpc>
              <a:buFont typeface="Wingdings" panose="05000000000000000000" pitchFamily="2" charset="2"/>
              <a:buChar char="v"/>
            </a:pPr>
            <a:r>
              <a:rPr lang="en-US" sz="2400" dirty="0"/>
              <a:t> Remove data silos</a:t>
            </a:r>
          </a:p>
        </p:txBody>
      </p:sp>
    </p:spTree>
    <p:extLst>
      <p:ext uri="{BB962C8B-B14F-4D97-AF65-F5344CB8AC3E}">
        <p14:creationId xmlns:p14="http://schemas.microsoft.com/office/powerpoint/2010/main" val="30178084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DA0FB9-7CB6-4287-B899-93302440B356}"/>
              </a:ext>
            </a:extLst>
          </p:cNvPr>
          <p:cNvPicPr>
            <a:picLocks noChangeAspect="1"/>
          </p:cNvPicPr>
          <p:nvPr/>
        </p:nvPicPr>
        <p:blipFill>
          <a:blip r:embed="rId3"/>
          <a:stretch>
            <a:fillRect/>
          </a:stretch>
        </p:blipFill>
        <p:spPr>
          <a:xfrm>
            <a:off x="1218519" y="685417"/>
            <a:ext cx="9754961" cy="5487166"/>
          </a:xfrm>
          <a:prstGeom prst="rect">
            <a:avLst/>
          </a:prstGeom>
        </p:spPr>
      </p:pic>
    </p:spTree>
    <p:extLst>
      <p:ext uri="{BB962C8B-B14F-4D97-AF65-F5344CB8AC3E}">
        <p14:creationId xmlns:p14="http://schemas.microsoft.com/office/powerpoint/2010/main" val="217882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F0502020204030204"/>
              <a:ea typeface="+mn-ea"/>
              <a:cs typeface="+mn-cs"/>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908412" y="1850195"/>
            <a:ext cx="6124155" cy="724338"/>
          </a:xfrm>
        </p:spPr>
        <p:txBody>
          <a:bodyPr>
            <a:normAutofit/>
          </a:bodyPr>
          <a:lstStyle/>
          <a:p>
            <a:r>
              <a:rPr lang="en-US" sz="3200" dirty="0">
                <a:solidFill>
                  <a:srgbClr val="FFFFFF"/>
                </a:solidFill>
              </a:rPr>
              <a:t>STEFANO TEMPESTA</a:t>
            </a:r>
          </a:p>
        </p:txBody>
      </p:sp>
      <p:pic>
        <p:nvPicPr>
          <p:cNvPr id="7" name="Picture 6" descr="A person smiling for the camera&#10;&#10;Description automatically generated">
            <a:extLst>
              <a:ext uri="{FF2B5EF4-FFF2-40B4-BE49-F238E27FC236}">
                <a16:creationId xmlns:a16="http://schemas.microsoft.com/office/drawing/2014/main" id="{8A9315BF-09E6-440E-AEE8-F24BD6AA89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2914" y="1131718"/>
            <a:ext cx="3542211" cy="35422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a:extLst>
              <a:ext uri="{FF2B5EF4-FFF2-40B4-BE49-F238E27FC236}">
                <a16:creationId xmlns:a16="http://schemas.microsoft.com/office/drawing/2014/main" id="{5A3B58BA-CCF6-456F-AF0D-2DCCEA735B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247" y="2823993"/>
            <a:ext cx="381255" cy="381255"/>
          </a:xfrm>
          <a:prstGeom prst="rect">
            <a:avLst/>
          </a:prstGeom>
        </p:spPr>
      </p:pic>
      <p:pic>
        <p:nvPicPr>
          <p:cNvPr id="18" name="Picture 17">
            <a:extLst>
              <a:ext uri="{FF2B5EF4-FFF2-40B4-BE49-F238E27FC236}">
                <a16:creationId xmlns:a16="http://schemas.microsoft.com/office/drawing/2014/main" id="{0FF409C2-7C3C-44E4-8E17-685F3D745C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348" y="3429000"/>
            <a:ext cx="381154" cy="381154"/>
          </a:xfrm>
          <a:prstGeom prst="rect">
            <a:avLst/>
          </a:prstGeom>
        </p:spPr>
      </p:pic>
      <p:sp>
        <p:nvSpPr>
          <p:cNvPr id="19" name="TextBox 18">
            <a:extLst>
              <a:ext uri="{FF2B5EF4-FFF2-40B4-BE49-F238E27FC236}">
                <a16:creationId xmlns:a16="http://schemas.microsoft.com/office/drawing/2014/main" id="{D312E635-2FDE-4C27-975F-36B1CCD6F08F}"/>
              </a:ext>
            </a:extLst>
          </p:cNvPr>
          <p:cNvSpPr txBox="1"/>
          <p:nvPr/>
        </p:nvSpPr>
        <p:spPr>
          <a:xfrm>
            <a:off x="1525568" y="2783787"/>
            <a:ext cx="289463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srgbClr val="000000"/>
                </a:solidFill>
                <a:effectLst/>
                <a:uLnTx/>
                <a:uFillTx/>
                <a:latin typeface="Franklin Gothic Book" panose="020F0502020204030204"/>
                <a:ea typeface="+mn-ea"/>
                <a:cs typeface="+mn-cs"/>
              </a:rPr>
              <a:t>/in/</a:t>
            </a:r>
            <a:r>
              <a:rPr kumimoji="0" lang="en-AU" sz="2400" b="0" i="0" u="none" strike="noStrike" kern="1200" cap="none" spc="0" normalizeH="0" baseline="0" noProof="0" dirty="0" err="1">
                <a:ln>
                  <a:noFill/>
                </a:ln>
                <a:solidFill>
                  <a:srgbClr val="000000"/>
                </a:solidFill>
                <a:effectLst/>
                <a:uLnTx/>
                <a:uFillTx/>
                <a:latin typeface="Franklin Gothic Book" panose="020F0502020204030204"/>
                <a:ea typeface="+mn-ea"/>
                <a:cs typeface="+mn-cs"/>
              </a:rPr>
              <a:t>stefanotempesta</a:t>
            </a:r>
            <a:endParaRPr kumimoji="0" lang="en-AU" sz="2400" b="0" i="0" u="none" strike="noStrike" kern="1200" cap="none" spc="0" normalizeH="0" baseline="0" noProof="0" dirty="0">
              <a:ln>
                <a:noFill/>
              </a:ln>
              <a:solidFill>
                <a:srgbClr val="000000"/>
              </a:solidFill>
              <a:effectLst/>
              <a:uLnTx/>
              <a:uFillTx/>
              <a:latin typeface="Franklin Gothic Book" panose="020F0502020204030204"/>
              <a:ea typeface="+mn-ea"/>
              <a:cs typeface="+mn-cs"/>
            </a:endParaRPr>
          </a:p>
        </p:txBody>
      </p:sp>
      <p:sp>
        <p:nvSpPr>
          <p:cNvPr id="22" name="TextBox 21">
            <a:extLst>
              <a:ext uri="{FF2B5EF4-FFF2-40B4-BE49-F238E27FC236}">
                <a16:creationId xmlns:a16="http://schemas.microsoft.com/office/drawing/2014/main" id="{8FED32D7-AB3B-48E2-8562-46E4DCCD5959}"/>
              </a:ext>
            </a:extLst>
          </p:cNvPr>
          <p:cNvSpPr txBox="1"/>
          <p:nvPr/>
        </p:nvSpPr>
        <p:spPr>
          <a:xfrm>
            <a:off x="1525568" y="3388744"/>
            <a:ext cx="260770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srgbClr val="000000"/>
                </a:solidFill>
                <a:effectLst/>
                <a:uLnTx/>
                <a:uFillTx/>
                <a:latin typeface="Franklin Gothic Book" panose="020F0502020204030204"/>
                <a:ea typeface="+mn-ea"/>
                <a:cs typeface="+mn-cs"/>
              </a:rPr>
              <a:t>@</a:t>
            </a:r>
            <a:r>
              <a:rPr kumimoji="0" lang="en-AU" sz="2400" b="0" i="0" u="none" strike="noStrike" kern="1200" cap="none" spc="0" normalizeH="0" baseline="0" noProof="0" dirty="0" err="1">
                <a:ln>
                  <a:noFill/>
                </a:ln>
                <a:solidFill>
                  <a:srgbClr val="000000"/>
                </a:solidFill>
                <a:effectLst/>
                <a:uLnTx/>
                <a:uFillTx/>
                <a:latin typeface="Franklin Gothic Book" panose="020F0502020204030204"/>
                <a:ea typeface="+mn-ea"/>
                <a:cs typeface="+mn-cs"/>
              </a:rPr>
              <a:t>stefanotempesta</a:t>
            </a:r>
            <a:endParaRPr kumimoji="0" lang="en-AU" sz="2400" b="0" i="0" u="none" strike="noStrike" kern="1200" cap="none" spc="0" normalizeH="0" baseline="0" noProof="0" dirty="0">
              <a:ln>
                <a:noFill/>
              </a:ln>
              <a:solidFill>
                <a:srgbClr val="000000"/>
              </a:solidFill>
              <a:effectLst/>
              <a:uLnTx/>
              <a:uFillTx/>
              <a:latin typeface="Franklin Gothic Book" panose="020F0502020204030204"/>
              <a:ea typeface="+mn-ea"/>
              <a:cs typeface="+mn-cs"/>
            </a:endParaRPr>
          </a:p>
        </p:txBody>
      </p:sp>
    </p:spTree>
    <p:extLst>
      <p:ext uri="{BB962C8B-B14F-4D97-AF65-F5344CB8AC3E}">
        <p14:creationId xmlns:p14="http://schemas.microsoft.com/office/powerpoint/2010/main" val="2043158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DE927-BC9F-4CB7-8FE4-E2B90C2227F5}"/>
              </a:ext>
            </a:extLst>
          </p:cNvPr>
          <p:cNvSpPr>
            <a:spLocks noGrp="1"/>
          </p:cNvSpPr>
          <p:nvPr>
            <p:ph type="title"/>
          </p:nvPr>
        </p:nvSpPr>
        <p:spPr/>
        <p:txBody>
          <a:bodyPr/>
          <a:lstStyle/>
          <a:p>
            <a:r>
              <a:rPr lang="en-AU" dirty="0"/>
              <a:t>Types of data</a:t>
            </a:r>
          </a:p>
        </p:txBody>
      </p:sp>
      <p:sp>
        <p:nvSpPr>
          <p:cNvPr id="3" name="Content Placeholder 2">
            <a:extLst>
              <a:ext uri="{FF2B5EF4-FFF2-40B4-BE49-F238E27FC236}">
                <a16:creationId xmlns:a16="http://schemas.microsoft.com/office/drawing/2014/main" id="{48A02D44-404C-41A7-BE90-DE769DE9848D}"/>
              </a:ext>
            </a:extLst>
          </p:cNvPr>
          <p:cNvSpPr>
            <a:spLocks noGrp="1"/>
          </p:cNvSpPr>
          <p:nvPr>
            <p:ph idx="1"/>
          </p:nvPr>
        </p:nvSpPr>
        <p:spPr/>
        <p:txBody>
          <a:bodyPr>
            <a:normAutofit/>
          </a:bodyPr>
          <a:lstStyle/>
          <a:p>
            <a:pPr>
              <a:lnSpc>
                <a:spcPct val="200000"/>
              </a:lnSpc>
              <a:buFont typeface="Wingdings" panose="05000000000000000000" pitchFamily="2" charset="2"/>
              <a:buChar char="v"/>
            </a:pPr>
            <a:r>
              <a:rPr lang="en-AU" sz="2400" dirty="0"/>
              <a:t> Structured data</a:t>
            </a:r>
          </a:p>
          <a:p>
            <a:pPr>
              <a:lnSpc>
                <a:spcPct val="200000"/>
              </a:lnSpc>
              <a:buFont typeface="Wingdings" panose="05000000000000000000" pitchFamily="2" charset="2"/>
              <a:buChar char="v"/>
            </a:pPr>
            <a:r>
              <a:rPr lang="en-AU" sz="2400" dirty="0"/>
              <a:t> Semi-structured data</a:t>
            </a:r>
          </a:p>
          <a:p>
            <a:pPr>
              <a:lnSpc>
                <a:spcPct val="200000"/>
              </a:lnSpc>
              <a:buFont typeface="Wingdings" panose="05000000000000000000" pitchFamily="2" charset="2"/>
              <a:buChar char="v"/>
            </a:pPr>
            <a:r>
              <a:rPr lang="en-AU" sz="2400" dirty="0"/>
              <a:t> Unstructured data</a:t>
            </a:r>
          </a:p>
        </p:txBody>
      </p:sp>
      <p:pic>
        <p:nvPicPr>
          <p:cNvPr id="12290" name="Picture 2" descr="Image result for data">
            <a:extLst>
              <a:ext uri="{FF2B5EF4-FFF2-40B4-BE49-F238E27FC236}">
                <a16:creationId xmlns:a16="http://schemas.microsoft.com/office/drawing/2014/main" id="{D8A228D0-FD83-4D47-990D-9E435FFB5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1915" y="2108201"/>
            <a:ext cx="3613765" cy="3760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0176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C90EA-75B4-4231-8574-CAEA5BD9EEA9}"/>
              </a:ext>
            </a:extLst>
          </p:cNvPr>
          <p:cNvSpPr>
            <a:spLocks noGrp="1"/>
          </p:cNvSpPr>
          <p:nvPr>
            <p:ph type="title"/>
          </p:nvPr>
        </p:nvSpPr>
        <p:spPr/>
        <p:txBody>
          <a:bodyPr/>
          <a:lstStyle/>
          <a:p>
            <a:r>
              <a:rPr lang="en-AU" dirty="0"/>
              <a:t>On-premises environments</a:t>
            </a:r>
          </a:p>
        </p:txBody>
      </p:sp>
      <p:sp>
        <p:nvSpPr>
          <p:cNvPr id="3" name="Content Placeholder 2">
            <a:extLst>
              <a:ext uri="{FF2B5EF4-FFF2-40B4-BE49-F238E27FC236}">
                <a16:creationId xmlns:a16="http://schemas.microsoft.com/office/drawing/2014/main" id="{22A9DA0D-6212-4FC3-AE8C-1C7D46699896}"/>
              </a:ext>
            </a:extLst>
          </p:cNvPr>
          <p:cNvSpPr>
            <a:spLocks noGrp="1"/>
          </p:cNvSpPr>
          <p:nvPr>
            <p:ph idx="1"/>
          </p:nvPr>
        </p:nvSpPr>
        <p:spPr/>
        <p:txBody>
          <a:bodyPr>
            <a:normAutofit lnSpcReduction="10000"/>
          </a:bodyPr>
          <a:lstStyle/>
          <a:p>
            <a:pPr>
              <a:buFont typeface="Wingdings" panose="05000000000000000000" pitchFamily="2" charset="2"/>
              <a:buChar char="v"/>
            </a:pPr>
            <a:r>
              <a:rPr lang="en-AU" sz="2400" dirty="0"/>
              <a:t> Computing environment</a:t>
            </a:r>
          </a:p>
          <a:p>
            <a:pPr>
              <a:buFont typeface="Wingdings" panose="05000000000000000000" pitchFamily="2" charset="2"/>
              <a:buChar char="v"/>
            </a:pPr>
            <a:r>
              <a:rPr lang="en-AU" sz="2400" dirty="0"/>
              <a:t> Licensing</a:t>
            </a:r>
          </a:p>
          <a:p>
            <a:pPr>
              <a:buFont typeface="Wingdings" panose="05000000000000000000" pitchFamily="2" charset="2"/>
              <a:buChar char="v"/>
            </a:pPr>
            <a:r>
              <a:rPr lang="en-AU" sz="2400" dirty="0"/>
              <a:t> Maintenance</a:t>
            </a:r>
          </a:p>
          <a:p>
            <a:pPr>
              <a:buFont typeface="Wingdings" panose="05000000000000000000" pitchFamily="2" charset="2"/>
              <a:buChar char="v"/>
            </a:pPr>
            <a:r>
              <a:rPr lang="en-AU" sz="2400" dirty="0"/>
              <a:t> Scalability</a:t>
            </a:r>
          </a:p>
          <a:p>
            <a:pPr>
              <a:buFont typeface="Wingdings" panose="05000000000000000000" pitchFamily="2" charset="2"/>
              <a:buChar char="v"/>
            </a:pPr>
            <a:r>
              <a:rPr lang="en-AU" sz="2400" dirty="0"/>
              <a:t> Availability</a:t>
            </a:r>
          </a:p>
          <a:p>
            <a:pPr>
              <a:buFont typeface="Wingdings" panose="05000000000000000000" pitchFamily="2" charset="2"/>
              <a:buChar char="v"/>
            </a:pPr>
            <a:r>
              <a:rPr lang="en-AU" sz="2400" dirty="0"/>
              <a:t> Support</a:t>
            </a:r>
          </a:p>
          <a:p>
            <a:pPr>
              <a:buFont typeface="Wingdings" panose="05000000000000000000" pitchFamily="2" charset="2"/>
              <a:buChar char="v"/>
            </a:pPr>
            <a:r>
              <a:rPr lang="en-AU" sz="2400" dirty="0"/>
              <a:t> Total cost of ownership</a:t>
            </a:r>
          </a:p>
        </p:txBody>
      </p:sp>
      <p:pic>
        <p:nvPicPr>
          <p:cNvPr id="4" name="Picture 3">
            <a:extLst>
              <a:ext uri="{FF2B5EF4-FFF2-40B4-BE49-F238E27FC236}">
                <a16:creationId xmlns:a16="http://schemas.microsoft.com/office/drawing/2014/main" id="{99F1C86E-97A8-4BE8-8D32-6B30C65F348E}"/>
              </a:ext>
            </a:extLst>
          </p:cNvPr>
          <p:cNvPicPr>
            <a:picLocks noChangeAspect="1"/>
          </p:cNvPicPr>
          <p:nvPr/>
        </p:nvPicPr>
        <p:blipFill>
          <a:blip r:embed="rId2"/>
          <a:stretch>
            <a:fillRect/>
          </a:stretch>
        </p:blipFill>
        <p:spPr>
          <a:xfrm>
            <a:off x="7954833" y="2359643"/>
            <a:ext cx="3200847" cy="3258005"/>
          </a:xfrm>
          <a:prstGeom prst="rect">
            <a:avLst/>
          </a:prstGeom>
        </p:spPr>
      </p:pic>
    </p:spTree>
    <p:extLst>
      <p:ext uri="{BB962C8B-B14F-4D97-AF65-F5344CB8AC3E}">
        <p14:creationId xmlns:p14="http://schemas.microsoft.com/office/powerpoint/2010/main" val="20317669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4A342-EA88-48FD-B304-12B3B8718807}"/>
              </a:ext>
            </a:extLst>
          </p:cNvPr>
          <p:cNvSpPr>
            <a:spLocks noGrp="1"/>
          </p:cNvSpPr>
          <p:nvPr>
            <p:ph type="title"/>
          </p:nvPr>
        </p:nvSpPr>
        <p:spPr/>
        <p:txBody>
          <a:bodyPr/>
          <a:lstStyle/>
          <a:p>
            <a:r>
              <a:rPr lang="en-AU" dirty="0"/>
              <a:t>Cloud environments</a:t>
            </a:r>
          </a:p>
        </p:txBody>
      </p:sp>
      <p:sp>
        <p:nvSpPr>
          <p:cNvPr id="3" name="Content Placeholder 2">
            <a:extLst>
              <a:ext uri="{FF2B5EF4-FFF2-40B4-BE49-F238E27FC236}">
                <a16:creationId xmlns:a16="http://schemas.microsoft.com/office/drawing/2014/main" id="{5F9901B7-2368-40CF-83B0-3A97962F747E}"/>
              </a:ext>
            </a:extLst>
          </p:cNvPr>
          <p:cNvSpPr>
            <a:spLocks noGrp="1"/>
          </p:cNvSpPr>
          <p:nvPr>
            <p:ph idx="1"/>
          </p:nvPr>
        </p:nvSpPr>
        <p:spPr/>
        <p:txBody>
          <a:bodyPr>
            <a:normAutofit lnSpcReduction="10000"/>
          </a:bodyPr>
          <a:lstStyle/>
          <a:p>
            <a:pPr>
              <a:buFont typeface="Wingdings" panose="05000000000000000000" pitchFamily="2" charset="2"/>
              <a:buChar char="v"/>
            </a:pPr>
            <a:r>
              <a:rPr lang="en-AU" sz="2400" dirty="0"/>
              <a:t> Computing environment</a:t>
            </a:r>
          </a:p>
          <a:p>
            <a:pPr>
              <a:buFont typeface="Wingdings" panose="05000000000000000000" pitchFamily="2" charset="2"/>
              <a:buChar char="v"/>
            </a:pPr>
            <a:r>
              <a:rPr lang="en-AU" sz="2400" dirty="0"/>
              <a:t> Maintenance</a:t>
            </a:r>
          </a:p>
          <a:p>
            <a:pPr>
              <a:buFont typeface="Wingdings" panose="05000000000000000000" pitchFamily="2" charset="2"/>
              <a:buChar char="v"/>
            </a:pPr>
            <a:r>
              <a:rPr lang="en-AU" sz="2400" dirty="0"/>
              <a:t> Scalability</a:t>
            </a:r>
          </a:p>
          <a:p>
            <a:pPr>
              <a:buFont typeface="Wingdings" panose="05000000000000000000" pitchFamily="2" charset="2"/>
              <a:buChar char="v"/>
            </a:pPr>
            <a:r>
              <a:rPr lang="en-AU" sz="2400" dirty="0"/>
              <a:t> Availability</a:t>
            </a:r>
          </a:p>
          <a:p>
            <a:pPr>
              <a:buFont typeface="Wingdings" panose="05000000000000000000" pitchFamily="2" charset="2"/>
              <a:buChar char="v"/>
            </a:pPr>
            <a:r>
              <a:rPr lang="en-AU" sz="2400" dirty="0"/>
              <a:t> Support</a:t>
            </a:r>
          </a:p>
          <a:p>
            <a:pPr>
              <a:buFont typeface="Wingdings" panose="05000000000000000000" pitchFamily="2" charset="2"/>
              <a:buChar char="v"/>
            </a:pPr>
            <a:r>
              <a:rPr lang="en-AU" sz="2400" dirty="0"/>
              <a:t> Total cost of ownership</a:t>
            </a:r>
          </a:p>
          <a:p>
            <a:pPr>
              <a:buFont typeface="Wingdings" panose="05000000000000000000" pitchFamily="2" charset="2"/>
              <a:buChar char="v"/>
            </a:pPr>
            <a:r>
              <a:rPr lang="en-AU" sz="2400" dirty="0"/>
              <a:t> Lift and shift</a:t>
            </a:r>
          </a:p>
        </p:txBody>
      </p:sp>
      <p:pic>
        <p:nvPicPr>
          <p:cNvPr id="4" name="Picture 3">
            <a:extLst>
              <a:ext uri="{FF2B5EF4-FFF2-40B4-BE49-F238E27FC236}">
                <a16:creationId xmlns:a16="http://schemas.microsoft.com/office/drawing/2014/main" id="{F1178246-973B-4510-B46C-1E1A3D40020B}"/>
              </a:ext>
            </a:extLst>
          </p:cNvPr>
          <p:cNvPicPr>
            <a:picLocks noChangeAspect="1"/>
          </p:cNvPicPr>
          <p:nvPr/>
        </p:nvPicPr>
        <p:blipFill>
          <a:blip r:embed="rId2"/>
          <a:stretch>
            <a:fillRect/>
          </a:stretch>
        </p:blipFill>
        <p:spPr>
          <a:xfrm>
            <a:off x="7992939" y="2421565"/>
            <a:ext cx="3162741" cy="3134162"/>
          </a:xfrm>
          <a:prstGeom prst="rect">
            <a:avLst/>
          </a:prstGeom>
        </p:spPr>
      </p:pic>
    </p:spTree>
    <p:extLst>
      <p:ext uri="{BB962C8B-B14F-4D97-AF65-F5344CB8AC3E}">
        <p14:creationId xmlns:p14="http://schemas.microsoft.com/office/powerpoint/2010/main" val="1318741537"/>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ppt/theme/theme2.xml><?xml version="1.0" encoding="utf-8"?>
<a:theme xmlns:a="http://schemas.openxmlformats.org/drawingml/2006/main" name="1_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2623</Words>
  <Application>Microsoft Office PowerPoint</Application>
  <PresentationFormat>Widescreen</PresentationFormat>
  <Paragraphs>285</Paragraphs>
  <Slides>65</Slides>
  <Notes>18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65</vt:i4>
      </vt:variant>
    </vt:vector>
  </HeadingPairs>
  <TitlesOfParts>
    <vt:vector size="75" baseType="lpstr">
      <vt:lpstr>Arial</vt:lpstr>
      <vt:lpstr>Bookman Old Style</vt:lpstr>
      <vt:lpstr>Calibri</vt:lpstr>
      <vt:lpstr>Franklin Gothic Book</vt:lpstr>
      <vt:lpstr>Segoe UI</vt:lpstr>
      <vt:lpstr>Segoe UI Semibold</vt:lpstr>
      <vt:lpstr>Segoe UI Semilight</vt:lpstr>
      <vt:lpstr>Wingdings</vt:lpstr>
      <vt:lpstr>1_RetrospectVTI</vt:lpstr>
      <vt:lpstr>1_Azure PPT Template - 2018</vt:lpstr>
      <vt:lpstr>DATA Get Conversational</vt:lpstr>
      <vt:lpstr>The Art of Possible with Azure Data</vt:lpstr>
      <vt:lpstr>PowerPoint Presentation</vt:lpstr>
      <vt:lpstr>Digital Transformation imperatives with data</vt:lpstr>
      <vt:lpstr>The age of data abundance</vt:lpstr>
      <vt:lpstr>PowerPoint Presentation</vt:lpstr>
      <vt:lpstr>Types of data</vt:lpstr>
      <vt:lpstr>On-premises environments</vt:lpstr>
      <vt:lpstr>Cloud environments</vt:lpstr>
      <vt:lpstr>On-premises or Cloud?</vt:lpstr>
      <vt:lpstr>Store data in the Azure Cloud</vt:lpstr>
      <vt:lpstr>Governance</vt:lpstr>
      <vt:lpstr>Successful Customer case studies</vt:lpstr>
      <vt:lpstr>Accelerate time to market</vt:lpstr>
      <vt:lpstr>PowerPoint Presentation</vt:lpstr>
      <vt:lpstr>Solution based on specific needs</vt:lpstr>
      <vt:lpstr>PowerPoint Presentation</vt:lpstr>
      <vt:lpstr>Get insights on any data</vt:lpstr>
      <vt:lpstr>PowerPoint Presentation</vt:lpstr>
      <vt:lpstr>Azure Data Platform</vt:lpstr>
      <vt:lpstr>Azure Data Platform</vt:lpstr>
      <vt:lpstr>Databases</vt:lpstr>
      <vt:lpstr>Analytics</vt:lpstr>
      <vt:lpstr>Solutions</vt:lpstr>
      <vt:lpstr>Related 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modernization on-premises and in the 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Cloud Scale Analytics</vt:lpstr>
      <vt:lpstr>Barriers to getting value from data</vt:lpstr>
      <vt:lpstr>Derive real value from your data</vt:lpstr>
      <vt:lpstr>Big Data and data warehouse</vt:lpstr>
      <vt:lpstr>Cloud scale analytics</vt:lpstr>
      <vt:lpstr>Why cloud scale analytics?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2020-01-19T21:52:25Z</dcterms:created>
  <dcterms:modified xsi:type="dcterms:W3CDTF">2020-01-22T06:53:43Z</dcterms:modified>
</cp:coreProperties>
</file>